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4"/>
  </p:notesMasterIdLst>
  <p:sldIdLst>
    <p:sldId id="257" r:id="rId2"/>
    <p:sldId id="515" r:id="rId3"/>
    <p:sldId id="516" r:id="rId4"/>
    <p:sldId id="523" r:id="rId5"/>
    <p:sldId id="518" r:id="rId6"/>
    <p:sldId id="517" r:id="rId7"/>
    <p:sldId id="525" r:id="rId8"/>
    <p:sldId id="519" r:id="rId9"/>
    <p:sldId id="521" r:id="rId10"/>
    <p:sldId id="264" r:id="rId11"/>
    <p:sldId id="273" r:id="rId12"/>
    <p:sldId id="265" r:id="rId13"/>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7F3044D-6743-B16D-CC95-415808886460}" name="Judy G Belton (CENSUS/DCMD FED)" initials="JGB(F" userId="S::Judy.G.Belton@census.gov::49ea44fe-062c-4761-9057-0d5e8df4039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tacy Gimbel Vidal (CENSUS/PIO FED)" initials="SF" lastIdx="5" clrIdx="0">
    <p:extLst>
      <p:ext uri="{19B8F6BF-5375-455C-9EA6-DF929625EA0E}">
        <p15:presenceInfo xmlns:p15="http://schemas.microsoft.com/office/powerpoint/2012/main" userId="S::stacy.gimbel.vidal@census.gov::59633224-4dd2-4190-adf2-901a07f97c8d" providerId="AD"/>
      </p:ext>
    </p:extLst>
  </p:cmAuthor>
  <p:cmAuthor id="2" name="Francis C McPhillips (CENSUS/DCMD FED)" initials="FF" lastIdx="3" clrIdx="1">
    <p:extLst>
      <p:ext uri="{19B8F6BF-5375-455C-9EA6-DF929625EA0E}">
        <p15:presenceInfo xmlns:p15="http://schemas.microsoft.com/office/powerpoint/2012/main" userId="S::francis.c.mcphillips@census.gov::0805ee9a-507f-4031-b13a-d1e97f4b63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787" autoAdjust="0"/>
  </p:normalViewPr>
  <p:slideViewPr>
    <p:cSldViewPr snapToGrid="0">
      <p:cViewPr varScale="1">
        <p:scale>
          <a:sx n="54" d="100"/>
          <a:sy n="54" d="100"/>
        </p:scale>
        <p:origin x="112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ED0E2182-04AF-443D-869D-5E3D8F11FD97}" type="datetimeFigureOut">
              <a:rPr lang="en-US" smtClean="0"/>
              <a:t>9/15/2022</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FC98C6C3-DB14-4EAA-A76F-6A029BC4F962}" type="slidenum">
              <a:rPr lang="en-US" smtClean="0"/>
              <a:t>‹#›</a:t>
            </a:fld>
            <a:endParaRPr lang="en-US" dirty="0"/>
          </a:p>
        </p:txBody>
      </p:sp>
    </p:spTree>
    <p:extLst>
      <p:ext uri="{BB962C8B-B14F-4D97-AF65-F5344CB8AC3E}">
        <p14:creationId xmlns:p14="http://schemas.microsoft.com/office/powerpoint/2010/main" val="1134441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C98C6C3-DB14-4EAA-A76F-6A029BC4F962}" type="slidenum">
              <a:rPr lang="en-US" smtClean="0"/>
              <a:t>10</a:t>
            </a:fld>
            <a:endParaRPr lang="en-US" dirty="0"/>
          </a:p>
        </p:txBody>
      </p:sp>
    </p:spTree>
    <p:extLst>
      <p:ext uri="{BB962C8B-B14F-4D97-AF65-F5344CB8AC3E}">
        <p14:creationId xmlns:p14="http://schemas.microsoft.com/office/powerpoint/2010/main" val="115945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4C7CE4A-BB16-4E34-A4F6-872A3266FCB8}" type="slidenum">
              <a:rPr lang="en-US" smtClean="0"/>
              <a:t>11</a:t>
            </a:fld>
            <a:endParaRPr lang="en-US"/>
          </a:p>
        </p:txBody>
      </p:sp>
    </p:spTree>
    <p:extLst>
      <p:ext uri="{BB962C8B-B14F-4D97-AF65-F5344CB8AC3E}">
        <p14:creationId xmlns:p14="http://schemas.microsoft.com/office/powerpoint/2010/main" val="1070392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C98C6C3-DB14-4EAA-A76F-6A029BC4F962}" type="slidenum">
              <a:rPr lang="en-US" smtClean="0"/>
              <a:t>12</a:t>
            </a:fld>
            <a:endParaRPr lang="en-US" dirty="0"/>
          </a:p>
        </p:txBody>
      </p:sp>
    </p:spTree>
    <p:extLst>
      <p:ext uri="{BB962C8B-B14F-4D97-AF65-F5344CB8AC3E}">
        <p14:creationId xmlns:p14="http://schemas.microsoft.com/office/powerpoint/2010/main" val="3466852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7E9405D-8FCB-4F93-A845-DFA53C8AA1A0}" type="datetimeFigureOut">
              <a:rPr lang="en-US" smtClean="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56654F-EA5B-4201-8383-A04B94B7706D}" type="slidenum">
              <a:rPr lang="en-US" smtClean="0"/>
              <a:t>‹#›</a:t>
            </a:fld>
            <a:endParaRPr lang="en-US" dirty="0"/>
          </a:p>
        </p:txBody>
      </p:sp>
    </p:spTree>
    <p:extLst>
      <p:ext uri="{BB962C8B-B14F-4D97-AF65-F5344CB8AC3E}">
        <p14:creationId xmlns:p14="http://schemas.microsoft.com/office/powerpoint/2010/main" val="1006855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E9405D-8FCB-4F93-A845-DFA53C8AA1A0}" type="datetimeFigureOut">
              <a:rPr lang="en-US" smtClean="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56654F-EA5B-4201-8383-A04B94B7706D}" type="slidenum">
              <a:rPr lang="en-US" smtClean="0"/>
              <a:t>‹#›</a:t>
            </a:fld>
            <a:endParaRPr lang="en-US" dirty="0"/>
          </a:p>
        </p:txBody>
      </p:sp>
    </p:spTree>
    <p:extLst>
      <p:ext uri="{BB962C8B-B14F-4D97-AF65-F5344CB8AC3E}">
        <p14:creationId xmlns:p14="http://schemas.microsoft.com/office/powerpoint/2010/main" val="559175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E9405D-8FCB-4F93-A845-DFA53C8AA1A0}" type="datetimeFigureOut">
              <a:rPr lang="en-US" smtClean="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56654F-EA5B-4201-8383-A04B94B7706D}" type="slidenum">
              <a:rPr lang="en-US" smtClean="0"/>
              <a:t>‹#›</a:t>
            </a:fld>
            <a:endParaRPr lang="en-US" dirty="0"/>
          </a:p>
        </p:txBody>
      </p:sp>
    </p:spTree>
    <p:extLst>
      <p:ext uri="{BB962C8B-B14F-4D97-AF65-F5344CB8AC3E}">
        <p14:creationId xmlns:p14="http://schemas.microsoft.com/office/powerpoint/2010/main" val="569064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E9405D-8FCB-4F93-A845-DFA53C8AA1A0}" type="datetimeFigureOut">
              <a:rPr lang="en-US" smtClean="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56654F-EA5B-4201-8383-A04B94B7706D}" type="slidenum">
              <a:rPr lang="en-US" smtClean="0"/>
              <a:t>‹#›</a:t>
            </a:fld>
            <a:endParaRPr lang="en-US" dirty="0"/>
          </a:p>
        </p:txBody>
      </p:sp>
    </p:spTree>
    <p:extLst>
      <p:ext uri="{BB962C8B-B14F-4D97-AF65-F5344CB8AC3E}">
        <p14:creationId xmlns:p14="http://schemas.microsoft.com/office/powerpoint/2010/main" val="2911494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E9405D-8FCB-4F93-A845-DFA53C8AA1A0}" type="datetimeFigureOut">
              <a:rPr lang="en-US" smtClean="0"/>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56654F-EA5B-4201-8383-A04B94B7706D}" type="slidenum">
              <a:rPr lang="en-US" smtClean="0"/>
              <a:t>‹#›</a:t>
            </a:fld>
            <a:endParaRPr lang="en-US" dirty="0"/>
          </a:p>
        </p:txBody>
      </p:sp>
    </p:spTree>
    <p:extLst>
      <p:ext uri="{BB962C8B-B14F-4D97-AF65-F5344CB8AC3E}">
        <p14:creationId xmlns:p14="http://schemas.microsoft.com/office/powerpoint/2010/main" val="858266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E9405D-8FCB-4F93-A845-DFA53C8AA1A0}" type="datetimeFigureOut">
              <a:rPr lang="en-US" smtClean="0"/>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56654F-EA5B-4201-8383-A04B94B7706D}" type="slidenum">
              <a:rPr lang="en-US" smtClean="0"/>
              <a:t>‹#›</a:t>
            </a:fld>
            <a:endParaRPr lang="en-US" dirty="0"/>
          </a:p>
        </p:txBody>
      </p:sp>
    </p:spTree>
    <p:extLst>
      <p:ext uri="{BB962C8B-B14F-4D97-AF65-F5344CB8AC3E}">
        <p14:creationId xmlns:p14="http://schemas.microsoft.com/office/powerpoint/2010/main" val="108631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E9405D-8FCB-4F93-A845-DFA53C8AA1A0}" type="datetimeFigureOut">
              <a:rPr lang="en-US" smtClean="0"/>
              <a:t>9/15/2022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56654F-EA5B-4201-8383-A04B94B7706D}" type="slidenum">
              <a:rPr lang="en-US" smtClean="0"/>
              <a:t>‹#›</a:t>
            </a:fld>
            <a:endParaRPr lang="en-US" dirty="0"/>
          </a:p>
        </p:txBody>
      </p:sp>
    </p:spTree>
    <p:extLst>
      <p:ext uri="{BB962C8B-B14F-4D97-AF65-F5344CB8AC3E}">
        <p14:creationId xmlns:p14="http://schemas.microsoft.com/office/powerpoint/2010/main" val="2205249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E9405D-8FCB-4F93-A845-DFA53C8AA1A0}" type="datetimeFigureOut">
              <a:rPr lang="en-US" smtClean="0"/>
              <a:t>9/15/2022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56654F-EA5B-4201-8383-A04B94B7706D}" type="slidenum">
              <a:rPr lang="en-US" smtClean="0"/>
              <a:t>‹#›</a:t>
            </a:fld>
            <a:endParaRPr lang="en-US" dirty="0"/>
          </a:p>
        </p:txBody>
      </p:sp>
    </p:spTree>
    <p:extLst>
      <p:ext uri="{BB962C8B-B14F-4D97-AF65-F5344CB8AC3E}">
        <p14:creationId xmlns:p14="http://schemas.microsoft.com/office/powerpoint/2010/main" val="603787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E9405D-8FCB-4F93-A845-DFA53C8AA1A0}" type="datetimeFigureOut">
              <a:rPr lang="en-US" smtClean="0"/>
              <a:t>9/15/2022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E56654F-EA5B-4201-8383-A04B94B7706D}" type="slidenum">
              <a:rPr lang="en-US" smtClean="0"/>
              <a:t>‹#›</a:t>
            </a:fld>
            <a:endParaRPr lang="en-US" dirty="0"/>
          </a:p>
        </p:txBody>
      </p:sp>
    </p:spTree>
    <p:extLst>
      <p:ext uri="{BB962C8B-B14F-4D97-AF65-F5344CB8AC3E}">
        <p14:creationId xmlns:p14="http://schemas.microsoft.com/office/powerpoint/2010/main" val="1948078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E9405D-8FCB-4F93-A845-DFA53C8AA1A0}" type="datetimeFigureOut">
              <a:rPr lang="en-US" smtClean="0"/>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56654F-EA5B-4201-8383-A04B94B7706D}" type="slidenum">
              <a:rPr lang="en-US" smtClean="0"/>
              <a:t>‹#›</a:t>
            </a:fld>
            <a:endParaRPr lang="en-US" dirty="0"/>
          </a:p>
        </p:txBody>
      </p:sp>
    </p:spTree>
    <p:extLst>
      <p:ext uri="{BB962C8B-B14F-4D97-AF65-F5344CB8AC3E}">
        <p14:creationId xmlns:p14="http://schemas.microsoft.com/office/powerpoint/2010/main" val="4026785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E9405D-8FCB-4F93-A845-DFA53C8AA1A0}" type="datetimeFigureOut">
              <a:rPr lang="en-US" smtClean="0"/>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56654F-EA5B-4201-8383-A04B94B7706D}" type="slidenum">
              <a:rPr lang="en-US" smtClean="0"/>
              <a:t>‹#›</a:t>
            </a:fld>
            <a:endParaRPr lang="en-US" dirty="0"/>
          </a:p>
        </p:txBody>
      </p:sp>
    </p:spTree>
    <p:extLst>
      <p:ext uri="{BB962C8B-B14F-4D97-AF65-F5344CB8AC3E}">
        <p14:creationId xmlns:p14="http://schemas.microsoft.com/office/powerpoint/2010/main" val="2999210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E9405D-8FCB-4F93-A845-DFA53C8AA1A0}" type="datetimeFigureOut">
              <a:rPr lang="en-US" smtClean="0"/>
              <a:t>9/15/2022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56654F-EA5B-4201-8383-A04B94B7706D}" type="slidenum">
              <a:rPr lang="en-US" smtClean="0"/>
              <a:t>‹#›</a:t>
            </a:fld>
            <a:endParaRPr lang="en-US" dirty="0"/>
          </a:p>
        </p:txBody>
      </p:sp>
    </p:spTree>
    <p:extLst>
      <p:ext uri="{BB962C8B-B14F-4D97-AF65-F5344CB8AC3E}">
        <p14:creationId xmlns:p14="http://schemas.microsoft.com/office/powerpoint/2010/main" val="308814785"/>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www.census.gov/programs-surveys/decennial-census/decade/2020/planning-management/evaluate/pcgqr.html" TargetMode="Externa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openxmlformats.org/officeDocument/2006/relationships/hyperlink" Target="https://www.census.gov/programs-surveys/decennial-census/decade/2020/planning-management/release/data-expectations.html" TargetMode="External"/><Relationship Id="rId3" Type="http://schemas.openxmlformats.org/officeDocument/2006/relationships/image" Target="../media/image1.png"/><Relationship Id="rId7" Type="http://schemas.openxmlformats.org/officeDocument/2006/relationships/hyperlink" Target="https://www.federalregister.gov/documents/2021/11/19/2021-25283/agency-information-collection-activities-submission-to-the-office-of-management-and-budget-omb-for"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www.census.gov/programs-surveys/decennial-census/decade/2020/planning-management/evaluate/pcgqr.html" TargetMode="External"/><Relationship Id="rId5" Type="http://schemas.openxmlformats.org/officeDocument/2006/relationships/hyperlink" Target="mailto:dcmd.2020.pcgqr.submissions@census.gov"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mailto:dcmd.2020.pcgqr.submissions@census.gov"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A0BA4D4-BB0B-43DE-A515-A3BBFC387D9D}"/>
              </a:ext>
            </a:extLst>
          </p:cNvPr>
          <p:cNvPicPr>
            <a:picLocks noChangeAspect="1"/>
          </p:cNvPicPr>
          <p:nvPr/>
        </p:nvPicPr>
        <p:blipFill>
          <a:blip r:embed="rId2"/>
          <a:stretch>
            <a:fillRect/>
          </a:stretch>
        </p:blipFill>
        <p:spPr>
          <a:xfrm>
            <a:off x="462708" y="5838034"/>
            <a:ext cx="1615580" cy="1030313"/>
          </a:xfrm>
          <a:prstGeom prst="rect">
            <a:avLst/>
          </a:prstGeom>
        </p:spPr>
      </p:pic>
      <p:pic>
        <p:nvPicPr>
          <p:cNvPr id="4" name="Picture 3">
            <a:extLst>
              <a:ext uri="{FF2B5EF4-FFF2-40B4-BE49-F238E27FC236}">
                <a16:creationId xmlns:a16="http://schemas.microsoft.com/office/drawing/2014/main" id="{17570376-6809-4E66-BCF6-7CDA3530226F}"/>
              </a:ext>
            </a:extLst>
          </p:cNvPr>
          <p:cNvPicPr>
            <a:picLocks noChangeAspect="1"/>
          </p:cNvPicPr>
          <p:nvPr/>
        </p:nvPicPr>
        <p:blipFill>
          <a:blip r:embed="rId3"/>
          <a:stretch>
            <a:fillRect/>
          </a:stretch>
        </p:blipFill>
        <p:spPr>
          <a:xfrm>
            <a:off x="-5159" y="591"/>
            <a:ext cx="12192000" cy="6875223"/>
          </a:xfrm>
          <a:prstGeom prst="rect">
            <a:avLst/>
          </a:prstGeom>
        </p:spPr>
      </p:pic>
      <p:sp>
        <p:nvSpPr>
          <p:cNvPr id="2" name="Title 1">
            <a:extLst>
              <a:ext uri="{FF2B5EF4-FFF2-40B4-BE49-F238E27FC236}">
                <a16:creationId xmlns:a16="http://schemas.microsoft.com/office/drawing/2014/main" id="{ADE445D7-F102-4005-BE9A-6D6259C4C4D3}"/>
              </a:ext>
            </a:extLst>
          </p:cNvPr>
          <p:cNvSpPr>
            <a:spLocks noGrp="1"/>
          </p:cNvSpPr>
          <p:nvPr>
            <p:ph type="ctrTitle"/>
          </p:nvPr>
        </p:nvSpPr>
        <p:spPr>
          <a:xfrm>
            <a:off x="462708" y="1092530"/>
            <a:ext cx="10205292" cy="1515044"/>
          </a:xfrm>
        </p:spPr>
        <p:txBody>
          <a:bodyPr>
            <a:normAutofit/>
          </a:bodyPr>
          <a:lstStyle/>
          <a:p>
            <a:pPr algn="l"/>
            <a:r>
              <a:rPr kumimoji="0" lang="en-US" sz="4800" b="1" i="0" u="none" strike="noStrike" kern="1200" cap="none" spc="60" normalizeH="0" baseline="0" noProof="0" dirty="0">
                <a:ln>
                  <a:noFill/>
                </a:ln>
                <a:solidFill>
                  <a:srgbClr val="005E7B"/>
                </a:solidFill>
                <a:effectLst/>
                <a:uLnTx/>
                <a:uFillTx/>
                <a:latin typeface="Century Gothic" panose="020B0502020202020204" pitchFamily="34" charset="0"/>
                <a:ea typeface="+mj-ea"/>
                <a:cs typeface="+mj-cs"/>
              </a:rPr>
              <a:t>2020 Census Post-Census Group Quarters Review (PCGQR)</a:t>
            </a:r>
            <a:endParaRPr lang="en-US" dirty="0"/>
          </a:p>
        </p:txBody>
      </p:sp>
      <p:sp>
        <p:nvSpPr>
          <p:cNvPr id="3" name="Subtitle 2">
            <a:extLst>
              <a:ext uri="{FF2B5EF4-FFF2-40B4-BE49-F238E27FC236}">
                <a16:creationId xmlns:a16="http://schemas.microsoft.com/office/drawing/2014/main" id="{8E7637B2-C78E-44B4-AB9D-20C05D66C8EF}"/>
              </a:ext>
            </a:extLst>
          </p:cNvPr>
          <p:cNvSpPr>
            <a:spLocks noGrp="1"/>
          </p:cNvSpPr>
          <p:nvPr>
            <p:ph type="subTitle" idx="1"/>
          </p:nvPr>
        </p:nvSpPr>
        <p:spPr>
          <a:xfrm>
            <a:off x="795646" y="3638694"/>
            <a:ext cx="10205291" cy="1639045"/>
          </a:xfrm>
        </p:spPr>
        <p:txBody>
          <a:bodyPr>
            <a:normAutofit fontScale="85000" lnSpcReduction="20000"/>
          </a:body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1900" b="1" i="0" u="none" strike="noStrike" kern="1200" cap="none" spc="40" normalizeH="0" baseline="0" noProof="0" dirty="0">
                <a:ln>
                  <a:noFill/>
                </a:ln>
                <a:solidFill>
                  <a:prstClr val="black"/>
                </a:solidFill>
                <a:effectLst/>
                <a:uLnTx/>
                <a:uFillTx/>
                <a:latin typeface="Century Gothic"/>
                <a:ea typeface="+mn-ea"/>
                <a:cs typeface="+mn-cs"/>
              </a:rPr>
              <a:t>Presented By: 	Sonia G Collazo, Branch Chief, Coverage and Evaluations Branch</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1900" b="1" i="0" u="none" strike="noStrike" kern="1200" cap="none" spc="40" normalizeH="0" baseline="0" noProof="0" dirty="0">
                <a:ln>
                  <a:noFill/>
                </a:ln>
                <a:solidFill>
                  <a:prstClr val="black"/>
                </a:solidFill>
                <a:effectLst/>
                <a:uLnTx/>
                <a:uFillTx/>
                <a:latin typeface="Century Gothic"/>
                <a:ea typeface="+mn-ea"/>
                <a:cs typeface="+mn-cs"/>
              </a:rPr>
              <a:t>		Decennial Census Management Division (DCMD)</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lang="en-US" sz="1900" b="1" spc="40" dirty="0">
              <a:solidFill>
                <a:prstClr val="black"/>
              </a:solidFill>
              <a:latin typeface="Century Gothic"/>
            </a:endParaRPr>
          </a:p>
          <a:p>
            <a:pPr lvl="4" algn="l">
              <a:lnSpc>
                <a:spcPct val="100000"/>
              </a:lnSpc>
              <a:spcBef>
                <a:spcPts val="1000"/>
              </a:spcBef>
              <a:defRPr/>
            </a:pPr>
            <a:r>
              <a:rPr kumimoji="0" lang="en-US" sz="1900" b="1" i="0" u="none" strike="noStrike" kern="1200" cap="none" spc="40" normalizeH="0" baseline="0" noProof="0" dirty="0">
                <a:ln>
                  <a:noFill/>
                </a:ln>
                <a:solidFill>
                  <a:prstClr val="black"/>
                </a:solidFill>
                <a:effectLst/>
                <a:uLnTx/>
                <a:uFillTx/>
                <a:latin typeface="Century Gothic"/>
                <a:ea typeface="+mn-ea"/>
                <a:cs typeface="+mn-cs"/>
              </a:rPr>
              <a:t>Judy G. Belton, ADC, Special Enumerations Area</a:t>
            </a:r>
          </a:p>
          <a:p>
            <a:pPr lvl="4" algn="l">
              <a:lnSpc>
                <a:spcPct val="100000"/>
              </a:lnSpc>
              <a:spcBef>
                <a:spcPts val="1000"/>
              </a:spcBef>
              <a:defRPr/>
            </a:pPr>
            <a:r>
              <a:rPr kumimoji="0" lang="en-US" sz="1900" b="1" i="0" u="none" strike="noStrike" kern="1200" cap="none" spc="40" normalizeH="0" baseline="0" noProof="0" dirty="0">
                <a:ln>
                  <a:noFill/>
                </a:ln>
                <a:solidFill>
                  <a:prstClr val="black"/>
                </a:solidFill>
                <a:effectLst/>
                <a:uLnTx/>
                <a:uFillTx/>
                <a:latin typeface="Century Gothic"/>
                <a:ea typeface="+mn-ea"/>
                <a:cs typeface="+mn-cs"/>
              </a:rPr>
              <a:t>Decennial Census Management Division (DCMD)</a:t>
            </a:r>
          </a:p>
          <a:p>
            <a:pPr lvl="4" algn="l">
              <a:lnSpc>
                <a:spcPct val="100000"/>
              </a:lnSpc>
              <a:spcBef>
                <a:spcPts val="1000"/>
              </a:spcBef>
              <a:defRPr/>
            </a:pPr>
            <a:endParaRPr kumimoji="0" lang="en-US" b="1" i="0" u="none" strike="noStrike" kern="1200" cap="none" spc="40" normalizeH="0" baseline="0" noProof="0" dirty="0">
              <a:ln>
                <a:noFill/>
              </a:ln>
              <a:solidFill>
                <a:prstClr val="black"/>
              </a:solidFill>
              <a:effectLst/>
              <a:uLnTx/>
              <a:uFillTx/>
              <a:latin typeface="Century Gothic"/>
              <a:ea typeface="+mn-ea"/>
              <a:cs typeface="+mn-cs"/>
            </a:endParaRPr>
          </a:p>
          <a:p>
            <a:pPr lvl="4" algn="l">
              <a:lnSpc>
                <a:spcPct val="100000"/>
              </a:lnSpc>
              <a:spcBef>
                <a:spcPts val="1000"/>
              </a:spcBef>
              <a:defRPr/>
            </a:pPr>
            <a:endParaRPr kumimoji="0" lang="en-US" b="1" i="0" u="none" strike="noStrike" kern="1200" cap="none" spc="40" normalizeH="0" baseline="0" noProof="0" dirty="0">
              <a:ln>
                <a:noFill/>
              </a:ln>
              <a:solidFill>
                <a:prstClr val="black"/>
              </a:solidFill>
              <a:effectLst/>
              <a:uLnTx/>
              <a:uFillTx/>
              <a:latin typeface="Century Gothic"/>
              <a:ea typeface="+mn-ea"/>
              <a:cs typeface="+mn-cs"/>
            </a:endParaRPr>
          </a:p>
          <a:p>
            <a:pPr marL="0" marR="0" lvl="0" indent="0" algn="l" defTabSz="914354" rtl="0" eaLnBrk="1" fontAlgn="auto" latinLnBrk="0" hangingPunct="1">
              <a:lnSpc>
                <a:spcPct val="100000"/>
              </a:lnSpc>
              <a:spcBef>
                <a:spcPts val="1000"/>
              </a:spcBef>
              <a:spcAft>
                <a:spcPts val="0"/>
              </a:spcAft>
              <a:buClrTx/>
              <a:buSzTx/>
              <a:buFont typeface="Arial" panose="020B0604020202020204" pitchFamily="34" charset="0"/>
              <a:buNone/>
              <a:tabLst/>
              <a:defRPr/>
            </a:pPr>
            <a:endParaRPr lang="en-US" sz="2800" dirty="0"/>
          </a:p>
        </p:txBody>
      </p:sp>
      <p:sp>
        <p:nvSpPr>
          <p:cNvPr id="7" name="TextBox 6">
            <a:extLst>
              <a:ext uri="{FF2B5EF4-FFF2-40B4-BE49-F238E27FC236}">
                <a16:creationId xmlns:a16="http://schemas.microsoft.com/office/drawing/2014/main" id="{649962CF-A7CA-4338-ADBA-300EE13D68A1}"/>
              </a:ext>
            </a:extLst>
          </p:cNvPr>
          <p:cNvSpPr txBox="1"/>
          <p:nvPr/>
        </p:nvSpPr>
        <p:spPr>
          <a:xfrm>
            <a:off x="9781890" y="6122357"/>
            <a:ext cx="237964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Connect with us </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 uscensusbureau</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8" name="TextBox 7">
            <a:extLst>
              <a:ext uri="{FF2B5EF4-FFF2-40B4-BE49-F238E27FC236}">
                <a16:creationId xmlns:a16="http://schemas.microsoft.com/office/drawing/2014/main" id="{3A02BA72-844E-49D4-A9CE-3E72383C12F8}"/>
              </a:ext>
            </a:extLst>
          </p:cNvPr>
          <p:cNvSpPr txBox="1"/>
          <p:nvPr/>
        </p:nvSpPr>
        <p:spPr>
          <a:xfrm>
            <a:off x="4591173" y="6122357"/>
            <a:ext cx="2379644" cy="369332"/>
          </a:xfrm>
          <a:prstGeom prst="rect">
            <a:avLst/>
          </a:prstGeom>
          <a:noFill/>
        </p:spPr>
        <p:txBody>
          <a:bodyPr wrap="square" rtlCol="0">
            <a:spAutoFit/>
          </a:bodyPr>
          <a:lstStyle/>
          <a:p>
            <a:r>
              <a:rPr lang="en-US" b="1" dirty="0">
                <a:latin typeface="Century Gothic" panose="020B0502020202020204" pitchFamily="34" charset="0"/>
              </a:rPr>
              <a:t>September 21, 2022</a:t>
            </a:r>
          </a:p>
        </p:txBody>
      </p:sp>
      <p:sp>
        <p:nvSpPr>
          <p:cNvPr id="10" name="TextBox 9">
            <a:extLst>
              <a:ext uri="{FF2B5EF4-FFF2-40B4-BE49-F238E27FC236}">
                <a16:creationId xmlns:a16="http://schemas.microsoft.com/office/drawing/2014/main" id="{C1A479A3-D7BE-45B6-954B-BB458BAD2CED}"/>
              </a:ext>
            </a:extLst>
          </p:cNvPr>
          <p:cNvSpPr txBox="1"/>
          <p:nvPr/>
        </p:nvSpPr>
        <p:spPr>
          <a:xfrm>
            <a:off x="568410" y="2682411"/>
            <a:ext cx="10099589" cy="646331"/>
          </a:xfrm>
          <a:prstGeom prst="rect">
            <a:avLst/>
          </a:prstGeom>
          <a:noFill/>
        </p:spPr>
        <p:txBody>
          <a:bodyPr wrap="square" rtlCol="0">
            <a:spAutoFit/>
          </a:bodyPr>
          <a:lstStyle/>
          <a:p>
            <a:r>
              <a:rPr lang="en-US" sz="3600" b="1" spc="60" dirty="0">
                <a:solidFill>
                  <a:srgbClr val="005E7B"/>
                </a:solidFill>
                <a:latin typeface="Century Gothic" panose="020B0502020202020204" pitchFamily="34" charset="0"/>
                <a:ea typeface="+mj-ea"/>
                <a:cs typeface="+mj-cs"/>
              </a:rPr>
              <a:t>NJ SDC affiliate Meeting</a:t>
            </a:r>
            <a:endParaRPr lang="en-US" sz="2000" b="1" dirty="0">
              <a:solidFill>
                <a:schemeClr val="tx2"/>
              </a:solidFill>
            </a:endParaRPr>
          </a:p>
        </p:txBody>
      </p:sp>
    </p:spTree>
    <p:extLst>
      <p:ext uri="{BB962C8B-B14F-4D97-AF65-F5344CB8AC3E}">
        <p14:creationId xmlns:p14="http://schemas.microsoft.com/office/powerpoint/2010/main" val="1662860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C88F81F-FF5F-4816-A9B6-D9036777431E}"/>
              </a:ext>
            </a:extLst>
          </p:cNvPr>
          <p:cNvPicPr>
            <a:picLocks noChangeAspect="1"/>
          </p:cNvPicPr>
          <p:nvPr/>
        </p:nvPicPr>
        <p:blipFill>
          <a:blip r:embed="rId3"/>
          <a:stretch>
            <a:fillRect/>
          </a:stretch>
        </p:blipFill>
        <p:spPr>
          <a:xfrm>
            <a:off x="462708" y="5838034"/>
            <a:ext cx="1615580" cy="1030313"/>
          </a:xfrm>
          <a:prstGeom prst="rect">
            <a:avLst/>
          </a:prstGeom>
        </p:spPr>
      </p:pic>
      <p:pic>
        <p:nvPicPr>
          <p:cNvPr id="4" name="Picture 3">
            <a:extLst>
              <a:ext uri="{FF2B5EF4-FFF2-40B4-BE49-F238E27FC236}">
                <a16:creationId xmlns:a16="http://schemas.microsoft.com/office/drawing/2014/main" id="{17570376-6809-4E66-BCF6-7CDA3530226F}"/>
              </a:ext>
            </a:extLst>
          </p:cNvPr>
          <p:cNvPicPr>
            <a:picLocks noChangeAspect="1"/>
          </p:cNvPicPr>
          <p:nvPr/>
        </p:nvPicPr>
        <p:blipFill>
          <a:blip r:embed="rId4"/>
          <a:stretch>
            <a:fillRect/>
          </a:stretch>
        </p:blipFill>
        <p:spPr>
          <a:xfrm>
            <a:off x="0" y="-17223"/>
            <a:ext cx="12192000" cy="6875223"/>
          </a:xfrm>
          <a:prstGeom prst="rect">
            <a:avLst/>
          </a:prstGeom>
        </p:spPr>
      </p:pic>
      <p:sp>
        <p:nvSpPr>
          <p:cNvPr id="11" name="TextBox 10">
            <a:extLst>
              <a:ext uri="{FF2B5EF4-FFF2-40B4-BE49-F238E27FC236}">
                <a16:creationId xmlns:a16="http://schemas.microsoft.com/office/drawing/2014/main" id="{37D35BCF-F793-4711-8C62-CD734483B79B}"/>
              </a:ext>
            </a:extLst>
          </p:cNvPr>
          <p:cNvSpPr txBox="1"/>
          <p:nvPr/>
        </p:nvSpPr>
        <p:spPr>
          <a:xfrm>
            <a:off x="9781890" y="6122357"/>
            <a:ext cx="237964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Connect with us </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 uscensusbureau</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5" name="TextBox 4">
            <a:extLst>
              <a:ext uri="{FF2B5EF4-FFF2-40B4-BE49-F238E27FC236}">
                <a16:creationId xmlns:a16="http://schemas.microsoft.com/office/drawing/2014/main" id="{E2DD4F99-9A1E-40B3-B3D4-8C3F53F0B43E}"/>
              </a:ext>
            </a:extLst>
          </p:cNvPr>
          <p:cNvSpPr txBox="1"/>
          <p:nvPr/>
        </p:nvSpPr>
        <p:spPr>
          <a:xfrm>
            <a:off x="708752" y="5005243"/>
            <a:ext cx="5670014" cy="369332"/>
          </a:xfrm>
          <a:prstGeom prst="rect">
            <a:avLst/>
          </a:prstGeom>
          <a:noFill/>
        </p:spPr>
        <p:txBody>
          <a:bodyPr wrap="square" rtlCol="0">
            <a:spAutoFit/>
          </a:bodyPr>
          <a:lstStyle/>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Title 1">
            <a:extLst>
              <a:ext uri="{FF2B5EF4-FFF2-40B4-BE49-F238E27FC236}">
                <a16:creationId xmlns:a16="http://schemas.microsoft.com/office/drawing/2014/main" id="{8C1D0B70-BCCC-4BD8-BC78-FB8F43343547}"/>
              </a:ext>
            </a:extLst>
          </p:cNvPr>
          <p:cNvSpPr txBox="1">
            <a:spLocks/>
          </p:cNvSpPr>
          <p:nvPr/>
        </p:nvSpPr>
        <p:spPr>
          <a:xfrm>
            <a:off x="666567" y="617517"/>
            <a:ext cx="9261203" cy="806023"/>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b="1" kern="1200" spc="60" baseline="0">
                <a:solidFill>
                  <a:schemeClr val="accent5"/>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3600" dirty="0">
                <a:solidFill>
                  <a:schemeClr val="accent1">
                    <a:lumMod val="75000"/>
                  </a:schemeClr>
                </a:solidFill>
              </a:rPr>
              <a:t>Available Tools</a:t>
            </a:r>
          </a:p>
        </p:txBody>
      </p:sp>
      <p:sp>
        <p:nvSpPr>
          <p:cNvPr id="9" name="Content Placeholder 8">
            <a:extLst>
              <a:ext uri="{FF2B5EF4-FFF2-40B4-BE49-F238E27FC236}">
                <a16:creationId xmlns:a16="http://schemas.microsoft.com/office/drawing/2014/main" id="{A6D913CE-3900-4038-8C82-2E5AE8AD40AD}"/>
              </a:ext>
            </a:extLst>
          </p:cNvPr>
          <p:cNvSpPr txBox="1">
            <a:spLocks/>
          </p:cNvSpPr>
          <p:nvPr/>
        </p:nvSpPr>
        <p:spPr>
          <a:xfrm>
            <a:off x="702851" y="1423539"/>
            <a:ext cx="10129990" cy="4454747"/>
          </a:xfrm>
          <a:prstGeom prst="rect">
            <a:avLst/>
          </a:prstGeom>
        </p:spPr>
        <p:txBody>
          <a:bodyPr vert="horz" lIns="91440" tIns="45720" rIns="91440" bIns="45720" rtlCol="0">
            <a:normAutofit fontScale="92500" lnSpcReduction="10000"/>
          </a:bodyPr>
          <a:lstStyle>
            <a:lvl1pPr marL="0" indent="0" algn="l" defTabSz="914400" rtl="0" eaLnBrk="1" latinLnBrk="0" hangingPunct="1">
              <a:lnSpc>
                <a:spcPts val="1750"/>
              </a:lnSpc>
              <a:spcBef>
                <a:spcPts val="1000"/>
              </a:spcBef>
              <a:buFont typeface="Arial" panose="020B0604020202020204" pitchFamily="34" charset="0"/>
              <a:buNone/>
              <a:defRPr sz="1400" b="0" kern="1200" spc="-20" baseline="0">
                <a:solidFill>
                  <a:schemeClr val="tx1"/>
                </a:solidFill>
                <a:latin typeface="+mn-lt"/>
                <a:ea typeface="+mn-ea"/>
                <a:cs typeface="+mn-cs"/>
              </a:defRPr>
            </a:lvl1pPr>
            <a:lvl2pPr marL="0" indent="0" algn="l" defTabSz="914400" rtl="0" eaLnBrk="1" latinLnBrk="0" hangingPunct="1">
              <a:lnSpc>
                <a:spcPct val="100000"/>
              </a:lnSpc>
              <a:spcBef>
                <a:spcPts val="600"/>
              </a:spcBef>
              <a:buFont typeface="Arial" panose="020B0604020202020204" pitchFamily="34" charset="0"/>
              <a:buNone/>
              <a:defRPr sz="1200" kern="1200" spc="-20" baseline="0">
                <a:solidFill>
                  <a:schemeClr val="tx1"/>
                </a:solidFill>
                <a:latin typeface="+mn-lt"/>
                <a:ea typeface="+mn-ea"/>
                <a:cs typeface="+mn-cs"/>
              </a:defRPr>
            </a:lvl2pPr>
            <a:lvl3pPr marL="171450" indent="-171450" algn="l" defTabSz="914400" rtl="0" eaLnBrk="1" latinLnBrk="0" hangingPunct="1">
              <a:lnSpc>
                <a:spcPct val="100000"/>
              </a:lnSpc>
              <a:spcBef>
                <a:spcPts val="600"/>
              </a:spcBef>
              <a:buFont typeface="Arial" panose="020B0604020202020204" pitchFamily="34" charset="0"/>
              <a:buChar char="•"/>
              <a:defRPr sz="1200" kern="1200" spc="-20" baseline="0">
                <a:solidFill>
                  <a:schemeClr val="tx1"/>
                </a:solidFill>
                <a:latin typeface="+mn-lt"/>
                <a:ea typeface="+mn-ea"/>
                <a:cs typeface="+mn-cs"/>
              </a:defRPr>
            </a:lvl3pPr>
            <a:lvl4pPr marL="342900" indent="-171450" algn="l" defTabSz="914400" rtl="0" eaLnBrk="1" latinLnBrk="0" hangingPunct="1">
              <a:lnSpc>
                <a:spcPct val="100000"/>
              </a:lnSpc>
              <a:spcBef>
                <a:spcPts val="600"/>
              </a:spcBef>
              <a:buFont typeface="Arial" panose="020B0604020202020204" pitchFamily="34" charset="0"/>
              <a:buChar char="‒"/>
              <a:defRPr sz="1200" kern="1200" spc="-20" baseline="0">
                <a:solidFill>
                  <a:schemeClr val="tx1"/>
                </a:solidFill>
                <a:latin typeface="+mn-lt"/>
                <a:ea typeface="+mn-ea"/>
                <a:cs typeface="+mn-cs"/>
              </a:defRPr>
            </a:lvl4pPr>
            <a:lvl5pPr marL="571500" indent="-228600" algn="l" defTabSz="914400" rtl="0" eaLnBrk="1" latinLnBrk="0" hangingPunct="1">
              <a:lnSpc>
                <a:spcPct val="100000"/>
              </a:lnSpc>
              <a:spcBef>
                <a:spcPts val="60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l" defTabSz="914400" rtl="0" eaLnBrk="1" fontAlgn="auto" latinLnBrk="0" hangingPunct="1">
              <a:lnSpc>
                <a:spcPts val="1750"/>
              </a:lnSpc>
              <a:spcBef>
                <a:spcPts val="1000"/>
              </a:spcBef>
              <a:spcAft>
                <a:spcPts val="0"/>
              </a:spcAft>
              <a:buClrTx/>
              <a:buSzTx/>
              <a:tabLst/>
              <a:defRPr/>
            </a:pPr>
            <a:r>
              <a:rPr kumimoji="0" lang="en-US" sz="3200" b="0" i="0" u="none" strike="noStrike" kern="1200" cap="none" spc="-20" normalizeH="0" baseline="0" noProof="0" dirty="0">
                <a:ln>
                  <a:noFill/>
                </a:ln>
                <a:solidFill>
                  <a:sysClr val="windowText" lastClr="000000"/>
                </a:solidFill>
                <a:effectLst/>
                <a:uLnTx/>
                <a:uFillTx/>
                <a:latin typeface="+mj-lt"/>
                <a:ea typeface="+mn-ea"/>
                <a:cs typeface="+mn-cs"/>
              </a:rPr>
              <a:t>.</a:t>
            </a:r>
          </a:p>
          <a:p>
            <a:pPr marL="285750" marR="0" lvl="0" indent="-285750" algn="l" defTabSz="914400" rtl="0" eaLnBrk="1" fontAlgn="auto" latinLnBrk="0" hangingPunct="1">
              <a:lnSpc>
                <a:spcPts val="1750"/>
              </a:lnSpc>
              <a:spcBef>
                <a:spcPts val="1000"/>
              </a:spcBef>
              <a:spcAft>
                <a:spcPts val="0"/>
              </a:spcAft>
              <a:buClrTx/>
              <a:buSzTx/>
              <a:buFont typeface="Arial" panose="020B0604020202020204" pitchFamily="34" charset="0"/>
              <a:buChar char="•"/>
              <a:tabLst/>
              <a:defRPr/>
            </a:pPr>
            <a:r>
              <a:rPr lang="en-US" sz="2800" dirty="0">
                <a:solidFill>
                  <a:sysClr val="windowText" lastClr="000000"/>
                </a:solidFill>
                <a:latin typeface="+mj-lt"/>
              </a:rPr>
              <a:t>The 2020 PCGQR call center help desk.</a:t>
            </a:r>
            <a:endParaRPr lang="en-US" sz="2800" strike="sngStrike" dirty="0">
              <a:solidFill>
                <a:sysClr val="windowText" lastClr="000000"/>
              </a:solidFill>
              <a:latin typeface="+mj-lt"/>
            </a:endParaRPr>
          </a:p>
          <a:p>
            <a:pPr marL="285750" marR="0" lvl="0" indent="-28575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en-US" sz="2800" dirty="0">
                <a:solidFill>
                  <a:sysClr val="windowText" lastClr="000000"/>
                </a:solidFill>
                <a:latin typeface="+mj-lt"/>
              </a:rPr>
              <a:t>The 2020 PCGQR website (</a:t>
            </a:r>
            <a:r>
              <a:rPr lang="en-US" sz="2800" dirty="0">
                <a:latin typeface="+mj-lt"/>
                <a:hlinkClick r:id="rId5"/>
              </a:rPr>
              <a:t>https://www.census.gov/programs-surveys/decennial-census/decade/2020/planning-management/evaluate/pcgqr.html</a:t>
            </a:r>
            <a:r>
              <a:rPr lang="en-US" sz="2800" dirty="0">
                <a:latin typeface="+mj-lt"/>
              </a:rPr>
              <a:t>) </a:t>
            </a:r>
            <a:r>
              <a:rPr lang="en-US" sz="2800" dirty="0">
                <a:solidFill>
                  <a:sysClr val="windowText" lastClr="000000"/>
                </a:solidFill>
                <a:latin typeface="+mj-lt"/>
              </a:rPr>
              <a:t>includes the following participant resources</a:t>
            </a:r>
            <a:r>
              <a:rPr kumimoji="0" lang="en-US" sz="2800" b="0" i="0" u="none" strike="noStrike" kern="1200" cap="none" spc="-20" normalizeH="0" baseline="0" noProof="0" dirty="0">
                <a:ln>
                  <a:noFill/>
                </a:ln>
                <a:solidFill>
                  <a:sysClr val="windowText" lastClr="000000"/>
                </a:solidFill>
                <a:effectLst/>
                <a:uLnTx/>
                <a:uFillTx/>
                <a:latin typeface="+mj-lt"/>
                <a:ea typeface="+mn-ea"/>
                <a:cs typeface="+mn-cs"/>
              </a:rPr>
              <a:t>: </a:t>
            </a:r>
          </a:p>
          <a:p>
            <a:pPr marL="628650" marR="0" lvl="3"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2800" b="0" i="0" u="none" strike="noStrike" kern="1200" cap="none" spc="-20" normalizeH="0" baseline="0" noProof="0" dirty="0">
                <a:ln>
                  <a:noFill/>
                </a:ln>
                <a:solidFill>
                  <a:sysClr val="windowText" lastClr="000000"/>
                </a:solidFill>
                <a:effectLst/>
                <a:uLnTx/>
                <a:uFillTx/>
                <a:latin typeface="+mj-lt"/>
                <a:ea typeface="+mn-ea"/>
                <a:cs typeface="+mn-cs"/>
              </a:rPr>
              <a:t>2020 PCGQR FAQs</a:t>
            </a:r>
          </a:p>
          <a:p>
            <a:pPr marL="628650" marR="0" lvl="3"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2800" b="0" i="0" u="none" strike="noStrike" kern="1200" cap="none" spc="-20" normalizeH="0" baseline="0" noProof="0" dirty="0">
                <a:ln>
                  <a:noFill/>
                </a:ln>
                <a:solidFill>
                  <a:sysClr val="windowText" lastClr="000000"/>
                </a:solidFill>
                <a:effectLst/>
                <a:uLnTx/>
                <a:uFillTx/>
                <a:latin typeface="+mj-lt"/>
                <a:ea typeface="+mn-ea"/>
                <a:cs typeface="+mn-cs"/>
              </a:rPr>
              <a:t>2020 PCGQR Participant Guide</a:t>
            </a:r>
          </a:p>
          <a:p>
            <a:pPr marL="628650" marR="0" lvl="3"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2800" b="0" i="0" u="none" strike="noStrike" kern="1200" cap="none" spc="-20" normalizeH="0" baseline="0" noProof="0" dirty="0">
                <a:ln>
                  <a:noFill/>
                </a:ln>
                <a:solidFill>
                  <a:sysClr val="windowText" lastClr="000000"/>
                </a:solidFill>
                <a:effectLst/>
                <a:uLnTx/>
                <a:uFillTx/>
                <a:latin typeface="+mj-lt"/>
                <a:ea typeface="+mn-ea"/>
                <a:cs typeface="+mn-cs"/>
              </a:rPr>
              <a:t>2020 PCGQR Flyer and Fact Sheet</a:t>
            </a:r>
          </a:p>
          <a:p>
            <a:pPr marL="628650" marR="0" lvl="3"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2800" b="0" i="0" u="none" strike="noStrike" kern="1200" cap="none" spc="-20" normalizeH="0" baseline="0" noProof="0" dirty="0">
                <a:ln>
                  <a:noFill/>
                </a:ln>
                <a:solidFill>
                  <a:sysClr val="windowText" lastClr="000000"/>
                </a:solidFill>
                <a:effectLst/>
                <a:uLnTx/>
                <a:uFillTx/>
                <a:latin typeface="+mj-lt"/>
                <a:ea typeface="+mn-ea"/>
                <a:cs typeface="+mn-cs"/>
              </a:rPr>
              <a:t>2020 PCGQR Introduction letter sent to the highest elected officials</a:t>
            </a:r>
          </a:p>
          <a:p>
            <a:pPr marL="628650" marR="0" lvl="3"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US" sz="2800" dirty="0">
                <a:solidFill>
                  <a:sysClr val="windowText" lastClr="000000"/>
                </a:solidFill>
                <a:latin typeface="+mj-lt"/>
              </a:rPr>
              <a:t>2020 PCGQR Case Status</a:t>
            </a:r>
            <a:endParaRPr lang="en-US" sz="3200" dirty="0">
              <a:solidFill>
                <a:sysClr val="windowText" lastClr="000000"/>
              </a:solidFill>
              <a:latin typeface="+mj-lt"/>
            </a:endParaRPr>
          </a:p>
        </p:txBody>
      </p:sp>
    </p:spTree>
    <p:extLst>
      <p:ext uri="{BB962C8B-B14F-4D97-AF65-F5344CB8AC3E}">
        <p14:creationId xmlns:p14="http://schemas.microsoft.com/office/powerpoint/2010/main" val="1162118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8FDB78E-D4F8-4316-B9C9-980909E79235}"/>
              </a:ext>
            </a:extLst>
          </p:cNvPr>
          <p:cNvPicPr>
            <a:picLocks noChangeAspect="1"/>
          </p:cNvPicPr>
          <p:nvPr/>
        </p:nvPicPr>
        <p:blipFill>
          <a:blip r:embed="rId3"/>
          <a:stretch>
            <a:fillRect/>
          </a:stretch>
        </p:blipFill>
        <p:spPr>
          <a:xfrm>
            <a:off x="462708" y="5838034"/>
            <a:ext cx="1615580" cy="1030313"/>
          </a:xfrm>
          <a:prstGeom prst="rect">
            <a:avLst/>
          </a:prstGeom>
        </p:spPr>
      </p:pic>
      <p:pic>
        <p:nvPicPr>
          <p:cNvPr id="4" name="Picture 3">
            <a:extLst>
              <a:ext uri="{FF2B5EF4-FFF2-40B4-BE49-F238E27FC236}">
                <a16:creationId xmlns:a16="http://schemas.microsoft.com/office/drawing/2014/main" id="{FC80E825-F520-461D-A56A-C3A680417947}"/>
              </a:ext>
            </a:extLst>
          </p:cNvPr>
          <p:cNvPicPr>
            <a:picLocks noChangeAspect="1"/>
          </p:cNvPicPr>
          <p:nvPr/>
        </p:nvPicPr>
        <p:blipFill>
          <a:blip r:embed="rId4"/>
          <a:stretch>
            <a:fillRect/>
          </a:stretch>
        </p:blipFill>
        <p:spPr>
          <a:xfrm>
            <a:off x="0" y="-17223"/>
            <a:ext cx="12192000" cy="6875223"/>
          </a:xfrm>
          <a:prstGeom prst="rect">
            <a:avLst/>
          </a:prstGeom>
        </p:spPr>
      </p:pic>
      <p:sp>
        <p:nvSpPr>
          <p:cNvPr id="2" name="Title 1">
            <a:extLst>
              <a:ext uri="{FF2B5EF4-FFF2-40B4-BE49-F238E27FC236}">
                <a16:creationId xmlns:a16="http://schemas.microsoft.com/office/drawing/2014/main" id="{71FC4900-C7D5-4D0E-ACD3-9E2C05230120}"/>
              </a:ext>
            </a:extLst>
          </p:cNvPr>
          <p:cNvSpPr>
            <a:spLocks noGrp="1"/>
          </p:cNvSpPr>
          <p:nvPr>
            <p:ph type="title"/>
          </p:nvPr>
        </p:nvSpPr>
        <p:spPr>
          <a:xfrm>
            <a:off x="719447" y="540900"/>
            <a:ext cx="10515600" cy="1100935"/>
          </a:xfrm>
        </p:spPr>
        <p:txBody>
          <a:bodyPr>
            <a:normAutofit/>
          </a:bodyPr>
          <a:lstStyle/>
          <a:p>
            <a:pPr>
              <a:defRPr/>
            </a:pPr>
            <a:r>
              <a:rPr lang="en-US" sz="3600" b="1" spc="60" dirty="0">
                <a:solidFill>
                  <a:schemeClr val="accent1">
                    <a:lumMod val="75000"/>
                  </a:schemeClr>
                </a:solidFill>
                <a:latin typeface="Century Gothic" panose="020B0502020202020204" pitchFamily="34" charset="0"/>
              </a:rPr>
              <a:t>Feedback on Case Status and Next Steps</a:t>
            </a:r>
          </a:p>
        </p:txBody>
      </p:sp>
      <p:sp>
        <p:nvSpPr>
          <p:cNvPr id="3" name="Content Placeholder 2">
            <a:extLst>
              <a:ext uri="{FF2B5EF4-FFF2-40B4-BE49-F238E27FC236}">
                <a16:creationId xmlns:a16="http://schemas.microsoft.com/office/drawing/2014/main" id="{ED850339-9F33-4DC1-9A67-7BF9BCA71299}"/>
              </a:ext>
            </a:extLst>
          </p:cNvPr>
          <p:cNvSpPr>
            <a:spLocks noGrp="1"/>
          </p:cNvSpPr>
          <p:nvPr>
            <p:ph idx="1"/>
          </p:nvPr>
        </p:nvSpPr>
        <p:spPr>
          <a:xfrm>
            <a:off x="719447" y="1597877"/>
            <a:ext cx="9522423" cy="3999793"/>
          </a:xfrm>
        </p:spPr>
        <p:txBody>
          <a:bodyPr>
            <a:normAutofit/>
          </a:bodyPr>
          <a:lstStyle/>
          <a:p>
            <a:r>
              <a:rPr lang="en-US" sz="2400" dirty="0">
                <a:latin typeface="+mj-lt"/>
              </a:rPr>
              <a:t>Accepting cases June 6, 2022 – June 30, 2023.</a:t>
            </a:r>
          </a:p>
          <a:p>
            <a:r>
              <a:rPr lang="en-US" sz="2400" dirty="0">
                <a:latin typeface="+mj-lt"/>
              </a:rPr>
              <a:t>The Census Bureau will respond to all cases typically within 90 days of receiving inquiries. </a:t>
            </a:r>
          </a:p>
          <a:p>
            <a:r>
              <a:rPr lang="en-US" sz="2400" dirty="0">
                <a:latin typeface="+mj-lt"/>
              </a:rPr>
              <a:t>Revised population counts will be provided to the Population Estimates Program.</a:t>
            </a:r>
          </a:p>
          <a:p>
            <a:r>
              <a:rPr lang="en-US" sz="2400" dirty="0">
                <a:latin typeface="+mj-lt"/>
              </a:rPr>
              <a:t>Updated population will be used by the ACS and the PRCS as survey controls.</a:t>
            </a:r>
          </a:p>
          <a:p>
            <a:r>
              <a:rPr lang="en-US" sz="2400" dirty="0">
                <a:latin typeface="+mj-lt"/>
              </a:rPr>
              <a:t>The Census Bureau will not incorporate 2020 PCGQR revisions into the 2020 Census data summary files and tables, or retabulate any of the other 2020 Census data products.</a:t>
            </a:r>
          </a:p>
        </p:txBody>
      </p:sp>
      <p:sp>
        <p:nvSpPr>
          <p:cNvPr id="6" name="TextBox 5">
            <a:extLst>
              <a:ext uri="{FF2B5EF4-FFF2-40B4-BE49-F238E27FC236}">
                <a16:creationId xmlns:a16="http://schemas.microsoft.com/office/drawing/2014/main" id="{0A09D9D4-7805-460D-9411-6B995E4131D7}"/>
              </a:ext>
            </a:extLst>
          </p:cNvPr>
          <p:cNvSpPr txBox="1"/>
          <p:nvPr/>
        </p:nvSpPr>
        <p:spPr>
          <a:xfrm>
            <a:off x="9781890" y="6122357"/>
            <a:ext cx="237964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Connect with us </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 uscensusbureau</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spTree>
    <p:extLst>
      <p:ext uri="{BB962C8B-B14F-4D97-AF65-F5344CB8AC3E}">
        <p14:creationId xmlns:p14="http://schemas.microsoft.com/office/powerpoint/2010/main" val="3659090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A0BA4D4-BB0B-43DE-A515-A3BBFC387D9D}"/>
              </a:ext>
            </a:extLst>
          </p:cNvPr>
          <p:cNvPicPr>
            <a:picLocks noChangeAspect="1"/>
          </p:cNvPicPr>
          <p:nvPr/>
        </p:nvPicPr>
        <p:blipFill>
          <a:blip r:embed="rId3"/>
          <a:stretch>
            <a:fillRect/>
          </a:stretch>
        </p:blipFill>
        <p:spPr>
          <a:xfrm>
            <a:off x="462708" y="5731159"/>
            <a:ext cx="1615580" cy="1030313"/>
          </a:xfrm>
          <a:prstGeom prst="rect">
            <a:avLst/>
          </a:prstGeom>
        </p:spPr>
      </p:pic>
      <p:sp>
        <p:nvSpPr>
          <p:cNvPr id="7" name="TextBox 6">
            <a:extLst>
              <a:ext uri="{FF2B5EF4-FFF2-40B4-BE49-F238E27FC236}">
                <a16:creationId xmlns:a16="http://schemas.microsoft.com/office/drawing/2014/main" id="{649962CF-A7CA-4338-ADBA-300EE13D68A1}"/>
              </a:ext>
            </a:extLst>
          </p:cNvPr>
          <p:cNvSpPr txBox="1"/>
          <p:nvPr/>
        </p:nvSpPr>
        <p:spPr>
          <a:xfrm>
            <a:off x="9781890" y="6015482"/>
            <a:ext cx="237964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Connect with us </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 uscensusbureau</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pic>
        <p:nvPicPr>
          <p:cNvPr id="4" name="Picture 3">
            <a:extLst>
              <a:ext uri="{FF2B5EF4-FFF2-40B4-BE49-F238E27FC236}">
                <a16:creationId xmlns:a16="http://schemas.microsoft.com/office/drawing/2014/main" id="{17570376-6809-4E66-BCF6-7CDA3530226F}"/>
              </a:ext>
            </a:extLst>
          </p:cNvPr>
          <p:cNvPicPr>
            <a:picLocks noChangeAspect="1"/>
          </p:cNvPicPr>
          <p:nvPr/>
        </p:nvPicPr>
        <p:blipFill>
          <a:blip r:embed="rId4"/>
          <a:stretch>
            <a:fillRect/>
          </a:stretch>
        </p:blipFill>
        <p:spPr>
          <a:xfrm>
            <a:off x="6716" y="-22526"/>
            <a:ext cx="12192000" cy="6875223"/>
          </a:xfrm>
          <a:prstGeom prst="rect">
            <a:avLst/>
          </a:prstGeom>
        </p:spPr>
      </p:pic>
      <p:sp>
        <p:nvSpPr>
          <p:cNvPr id="5" name="TextBox 4">
            <a:extLst>
              <a:ext uri="{FF2B5EF4-FFF2-40B4-BE49-F238E27FC236}">
                <a16:creationId xmlns:a16="http://schemas.microsoft.com/office/drawing/2014/main" id="{E2DD4F99-9A1E-40B3-B3D4-8C3F53F0B43E}"/>
              </a:ext>
            </a:extLst>
          </p:cNvPr>
          <p:cNvSpPr txBox="1"/>
          <p:nvPr/>
        </p:nvSpPr>
        <p:spPr>
          <a:xfrm>
            <a:off x="708752" y="5005243"/>
            <a:ext cx="5670014" cy="369332"/>
          </a:xfrm>
          <a:prstGeom prst="rect">
            <a:avLst/>
          </a:prstGeom>
          <a:noFill/>
        </p:spPr>
        <p:txBody>
          <a:bodyPr wrap="square" rtlCol="0">
            <a:spAutoFit/>
          </a:bodyPr>
          <a:lstStyle/>
          <a:p>
            <a:pPr marL="0" marR="0" lvl="0" indent="0" algn="l" defTabSz="914354"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Title 1">
            <a:extLst>
              <a:ext uri="{FF2B5EF4-FFF2-40B4-BE49-F238E27FC236}">
                <a16:creationId xmlns:a16="http://schemas.microsoft.com/office/drawing/2014/main" id="{54ED2706-9A45-4379-B4BC-A50D49AA5EA2}"/>
              </a:ext>
            </a:extLst>
          </p:cNvPr>
          <p:cNvSpPr txBox="1">
            <a:spLocks/>
          </p:cNvSpPr>
          <p:nvPr/>
        </p:nvSpPr>
        <p:spPr>
          <a:xfrm>
            <a:off x="543529" y="527664"/>
            <a:ext cx="9261203" cy="68131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b="1" kern="1200" spc="60" baseline="0">
                <a:solidFill>
                  <a:schemeClr val="accent5"/>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800" b="1" i="0" u="none" strike="noStrike" kern="1200" cap="none" spc="60" normalizeH="0" baseline="0" noProof="0" dirty="0">
                <a:ln>
                  <a:noFill/>
                </a:ln>
                <a:solidFill>
                  <a:srgbClr val="005E7B"/>
                </a:solidFill>
                <a:effectLst/>
                <a:uLnTx/>
                <a:uFillTx/>
                <a:latin typeface="Century Gothic" panose="020B0502020202020204" pitchFamily="34" charset="0"/>
                <a:ea typeface="+mj-ea"/>
                <a:cs typeface="+mj-cs"/>
              </a:rPr>
              <a:t>Questions?</a:t>
            </a:r>
          </a:p>
        </p:txBody>
      </p:sp>
      <p:sp>
        <p:nvSpPr>
          <p:cNvPr id="9" name="Content Placeholder 8">
            <a:extLst>
              <a:ext uri="{FF2B5EF4-FFF2-40B4-BE49-F238E27FC236}">
                <a16:creationId xmlns:a16="http://schemas.microsoft.com/office/drawing/2014/main" id="{C2A4B23D-410E-41FB-8674-114AF473B221}"/>
              </a:ext>
            </a:extLst>
          </p:cNvPr>
          <p:cNvSpPr txBox="1">
            <a:spLocks/>
          </p:cNvSpPr>
          <p:nvPr/>
        </p:nvSpPr>
        <p:spPr>
          <a:xfrm>
            <a:off x="543529" y="4796358"/>
            <a:ext cx="7864201" cy="1184199"/>
          </a:xfrm>
          <a:prstGeom prst="rect">
            <a:avLst/>
          </a:prstGeom>
        </p:spPr>
        <p:txBody>
          <a:bodyPr vert="horz" lIns="91440" tIns="45720" rIns="91440" bIns="45720" rtlCol="0">
            <a:normAutofit/>
          </a:bodyPr>
          <a:lstStyle>
            <a:lvl1pPr marL="0" indent="0" algn="l" defTabSz="914400" rtl="0" eaLnBrk="1" latinLnBrk="0" hangingPunct="1">
              <a:lnSpc>
                <a:spcPts val="1750"/>
              </a:lnSpc>
              <a:spcBef>
                <a:spcPts val="1000"/>
              </a:spcBef>
              <a:buFont typeface="Arial" panose="020B0604020202020204" pitchFamily="34" charset="0"/>
              <a:buNone/>
              <a:defRPr sz="1400" b="0" kern="1200" spc="-20" baseline="0">
                <a:solidFill>
                  <a:schemeClr val="tx1"/>
                </a:solidFill>
                <a:latin typeface="+mn-lt"/>
                <a:ea typeface="+mn-ea"/>
                <a:cs typeface="+mn-cs"/>
              </a:defRPr>
            </a:lvl1pPr>
            <a:lvl2pPr marL="0" indent="0" algn="l" defTabSz="914400" rtl="0" eaLnBrk="1" latinLnBrk="0" hangingPunct="1">
              <a:lnSpc>
                <a:spcPct val="100000"/>
              </a:lnSpc>
              <a:spcBef>
                <a:spcPts val="600"/>
              </a:spcBef>
              <a:buFont typeface="Arial" panose="020B0604020202020204" pitchFamily="34" charset="0"/>
              <a:buNone/>
              <a:defRPr sz="1200" kern="1200" spc="-20" baseline="0">
                <a:solidFill>
                  <a:schemeClr val="tx1"/>
                </a:solidFill>
                <a:latin typeface="+mn-lt"/>
                <a:ea typeface="+mn-ea"/>
                <a:cs typeface="+mn-cs"/>
              </a:defRPr>
            </a:lvl2pPr>
            <a:lvl3pPr marL="171450" indent="-171450" algn="l" defTabSz="914400" rtl="0" eaLnBrk="1" latinLnBrk="0" hangingPunct="1">
              <a:lnSpc>
                <a:spcPct val="100000"/>
              </a:lnSpc>
              <a:spcBef>
                <a:spcPts val="600"/>
              </a:spcBef>
              <a:buFont typeface="Arial" panose="020B0604020202020204" pitchFamily="34" charset="0"/>
              <a:buChar char="•"/>
              <a:defRPr sz="1200" kern="1200" spc="-20" baseline="0">
                <a:solidFill>
                  <a:schemeClr val="tx1"/>
                </a:solidFill>
                <a:latin typeface="+mn-lt"/>
                <a:ea typeface="+mn-ea"/>
                <a:cs typeface="+mn-cs"/>
              </a:defRPr>
            </a:lvl3pPr>
            <a:lvl4pPr marL="342900" indent="-171450" algn="l" defTabSz="914400" rtl="0" eaLnBrk="1" latinLnBrk="0" hangingPunct="1">
              <a:lnSpc>
                <a:spcPct val="100000"/>
              </a:lnSpc>
              <a:spcBef>
                <a:spcPts val="600"/>
              </a:spcBef>
              <a:buFont typeface="Arial" panose="020B0604020202020204" pitchFamily="34" charset="0"/>
              <a:buChar char="‒"/>
              <a:defRPr sz="1200" kern="1200" spc="-20" baseline="0">
                <a:solidFill>
                  <a:schemeClr val="tx1"/>
                </a:solidFill>
                <a:latin typeface="+mn-lt"/>
                <a:ea typeface="+mn-ea"/>
                <a:cs typeface="+mn-cs"/>
              </a:defRPr>
            </a:lvl4pPr>
            <a:lvl5pPr marL="571500" indent="-228600" algn="l" defTabSz="914400" rtl="0" eaLnBrk="1" latinLnBrk="0" hangingPunct="1">
              <a:lnSpc>
                <a:spcPct val="100000"/>
              </a:lnSpc>
              <a:spcBef>
                <a:spcPts val="60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ts val="1750"/>
              </a:lnSpc>
              <a:spcBef>
                <a:spcPts val="1000"/>
              </a:spcBef>
              <a:spcAft>
                <a:spcPts val="0"/>
              </a:spcAft>
              <a:buClrTx/>
              <a:buSzTx/>
              <a:buFont typeface="Arial" panose="020B0604020202020204" pitchFamily="34" charset="0"/>
              <a:buNone/>
              <a:tabLst/>
              <a:defRPr/>
            </a:pPr>
            <a:r>
              <a:rPr kumimoji="0" lang="en-US" sz="2400" b="0" i="0" u="none" strike="noStrike" kern="1200" cap="none" spc="-20" normalizeH="0" baseline="0" noProof="0" dirty="0">
                <a:ln>
                  <a:noFill/>
                </a:ln>
                <a:solidFill>
                  <a:sysClr val="windowText" lastClr="000000"/>
                </a:solidFill>
                <a:effectLst/>
                <a:uLnTx/>
                <a:uFillTx/>
                <a:latin typeface="Gotham Book"/>
                <a:ea typeface="+mn-ea"/>
                <a:cs typeface="+mn-cs"/>
              </a:rPr>
              <a:t>Email: </a:t>
            </a:r>
            <a:r>
              <a:rPr kumimoji="0" lang="en-US" sz="2400" b="0" i="0" u="none" strike="noStrike" kern="1200" cap="none" spc="-20" normalizeH="0" baseline="0" noProof="0" dirty="0">
                <a:ln>
                  <a:noFill/>
                </a:ln>
                <a:solidFill>
                  <a:sysClr val="windowText" lastClr="000000"/>
                </a:solidFill>
                <a:effectLst/>
                <a:uLnTx/>
                <a:uFillTx/>
                <a:latin typeface="Gotham Book"/>
                <a:hlinkClick r:id="rId5"/>
              </a:rPr>
              <a:t>dcmd.2020.</a:t>
            </a:r>
            <a:r>
              <a:rPr lang="en-US" sz="2400" dirty="0" err="1">
                <a:solidFill>
                  <a:sysClr val="windowText" lastClr="000000"/>
                </a:solidFill>
                <a:latin typeface="Gotham Book"/>
                <a:hlinkClick r:id="rId5"/>
              </a:rPr>
              <a:t>pcgqr</a:t>
            </a:r>
            <a:r>
              <a:rPr kumimoji="0" lang="en-US" sz="2400" b="0" i="0" u="none" strike="noStrike" kern="1200" cap="none" spc="-20" normalizeH="0" baseline="0" noProof="0" dirty="0">
                <a:ln>
                  <a:noFill/>
                </a:ln>
                <a:solidFill>
                  <a:sysClr val="windowText" lastClr="000000"/>
                </a:solidFill>
                <a:effectLst/>
                <a:uLnTx/>
                <a:uFillTx/>
                <a:latin typeface="Gotham Book"/>
                <a:hlinkClick r:id="rId5"/>
              </a:rPr>
              <a:t>.submissions@census.gov</a:t>
            </a:r>
            <a:endParaRPr kumimoji="0" lang="en-US" sz="2400" b="0" i="0" u="none" strike="noStrike" kern="1200" cap="none" spc="-20" normalizeH="0" baseline="0" noProof="0" dirty="0">
              <a:ln>
                <a:noFill/>
              </a:ln>
              <a:solidFill>
                <a:sysClr val="windowText" lastClr="000000"/>
              </a:solidFill>
              <a:effectLst/>
              <a:uLnTx/>
              <a:uFillTx/>
              <a:latin typeface="Gotham Book"/>
              <a:ea typeface="+mn-ea"/>
              <a:cs typeface="+mn-cs"/>
            </a:endParaRPr>
          </a:p>
          <a:p>
            <a:pPr>
              <a:defRPr/>
            </a:pPr>
            <a:r>
              <a:rPr kumimoji="0" lang="en-US" sz="2400" b="0" i="0" u="none" strike="noStrike" kern="1200" cap="none" spc="-20" normalizeH="0" baseline="0" noProof="0" dirty="0">
                <a:ln>
                  <a:noFill/>
                </a:ln>
                <a:solidFill>
                  <a:sysClr val="windowText" lastClr="000000"/>
                </a:solidFill>
                <a:effectLst/>
                <a:uLnTx/>
                <a:uFillTx/>
                <a:latin typeface="Gotham Book"/>
                <a:ea typeface="+mn-ea"/>
                <a:cs typeface="+mn-cs"/>
              </a:rPr>
              <a:t>Phone: </a:t>
            </a:r>
            <a:r>
              <a:rPr lang="en-US" sz="2400" dirty="0">
                <a:solidFill>
                  <a:sysClr val="windowText" lastClr="000000"/>
                </a:solidFill>
                <a:latin typeface="+mj-lt"/>
              </a:rPr>
              <a:t>1 (844) 242-1765</a:t>
            </a:r>
          </a:p>
          <a:p>
            <a:pPr marL="0" marR="0" lvl="0" indent="0" algn="l" defTabSz="914400" rtl="0" eaLnBrk="1" fontAlgn="auto" latinLnBrk="0" hangingPunct="1">
              <a:lnSpc>
                <a:spcPts val="1750"/>
              </a:lnSpc>
              <a:spcBef>
                <a:spcPts val="1000"/>
              </a:spcBef>
              <a:spcAft>
                <a:spcPts val="0"/>
              </a:spcAft>
              <a:buClrTx/>
              <a:buSzTx/>
              <a:buFont typeface="Arial" panose="020B0604020202020204" pitchFamily="34" charset="0"/>
              <a:buNone/>
              <a:tabLst/>
              <a:defRPr/>
            </a:pPr>
            <a:endParaRPr kumimoji="0" lang="en-US" sz="2400" b="0" i="0" u="none" strike="noStrike" kern="1200" cap="none" spc="-20" normalizeH="0" baseline="0" noProof="0" dirty="0">
              <a:ln>
                <a:noFill/>
              </a:ln>
              <a:solidFill>
                <a:sysClr val="windowText" lastClr="000000"/>
              </a:solidFill>
              <a:effectLst/>
              <a:uLnTx/>
              <a:uFillTx/>
              <a:latin typeface="Gotham Book"/>
              <a:ea typeface="+mn-ea"/>
              <a:cs typeface="+mn-cs"/>
            </a:endParaRPr>
          </a:p>
        </p:txBody>
      </p:sp>
      <p:sp>
        <p:nvSpPr>
          <p:cNvPr id="2" name="TextBox 1">
            <a:extLst>
              <a:ext uri="{FF2B5EF4-FFF2-40B4-BE49-F238E27FC236}">
                <a16:creationId xmlns:a16="http://schemas.microsoft.com/office/drawing/2014/main" id="{F9B08A5F-38D9-404A-84F2-500B2A07133D}"/>
              </a:ext>
            </a:extLst>
          </p:cNvPr>
          <p:cNvSpPr txBox="1"/>
          <p:nvPr/>
        </p:nvSpPr>
        <p:spPr>
          <a:xfrm>
            <a:off x="543529" y="1483425"/>
            <a:ext cx="10937816" cy="3785652"/>
          </a:xfrm>
          <a:prstGeom prst="rect">
            <a:avLst/>
          </a:prstGeom>
          <a:noFill/>
        </p:spPr>
        <p:txBody>
          <a:bodyPr wrap="square" rtlCol="0">
            <a:spAutoFit/>
          </a:bodyPr>
          <a:lstStyle/>
          <a:p>
            <a:r>
              <a:rPr lang="en-US" sz="2400" dirty="0"/>
              <a:t>For more information please visit:</a:t>
            </a:r>
          </a:p>
          <a:p>
            <a:endParaRPr lang="en-US" sz="2400" dirty="0"/>
          </a:p>
          <a:p>
            <a:pPr marL="285750" indent="-285750">
              <a:buFont typeface="Arial" panose="020B0604020202020204" pitchFamily="34" charset="0"/>
              <a:buChar char="•"/>
            </a:pPr>
            <a:r>
              <a:rPr lang="en-US" sz="2400" dirty="0">
                <a:solidFill>
                  <a:schemeClr val="accent1"/>
                </a:solidFill>
                <a:hlinkClick r:id="rId6"/>
              </a:rPr>
              <a:t>2020 Post-Census Group Quarters Review (PCGQR):  </a:t>
            </a:r>
            <a:r>
              <a:rPr lang="en-US" sz="2400" dirty="0"/>
              <a:t>2020 PCGQR website with high-level information about the operation.</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hlinkClick r:id="rId7"/>
              </a:rPr>
              <a:t>Post-Census Group Quarters Review - Federal Register Notice</a:t>
            </a:r>
            <a:endParaRPr lang="en-US" sz="2400" dirty="0"/>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hlinkClick r:id="rId8"/>
              </a:rPr>
              <a:t>What To Consider If You See An Unexpected Census Result</a:t>
            </a:r>
            <a:endParaRPr lang="en-US" sz="2400" dirty="0"/>
          </a:p>
          <a:p>
            <a:endParaRPr lang="en-US" sz="2400" dirty="0"/>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1044872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7699540-8911-4DFE-842C-816C296FE3E5}"/>
              </a:ext>
            </a:extLst>
          </p:cNvPr>
          <p:cNvPicPr>
            <a:picLocks noChangeAspect="1"/>
          </p:cNvPicPr>
          <p:nvPr/>
        </p:nvPicPr>
        <p:blipFill>
          <a:blip r:embed="rId2"/>
          <a:stretch>
            <a:fillRect/>
          </a:stretch>
        </p:blipFill>
        <p:spPr>
          <a:xfrm>
            <a:off x="462708" y="5838034"/>
            <a:ext cx="1615580" cy="1030313"/>
          </a:xfrm>
          <a:prstGeom prst="rect">
            <a:avLst/>
          </a:prstGeom>
        </p:spPr>
      </p:pic>
      <p:pic>
        <p:nvPicPr>
          <p:cNvPr id="2" name="Picture 1">
            <a:extLst>
              <a:ext uri="{FF2B5EF4-FFF2-40B4-BE49-F238E27FC236}">
                <a16:creationId xmlns:a16="http://schemas.microsoft.com/office/drawing/2014/main" id="{A4E5263B-E8D9-4897-A9FE-FFB96CC2D640}"/>
              </a:ext>
            </a:extLst>
          </p:cNvPr>
          <p:cNvPicPr>
            <a:picLocks noChangeAspect="1"/>
          </p:cNvPicPr>
          <p:nvPr/>
        </p:nvPicPr>
        <p:blipFill>
          <a:blip r:embed="rId3"/>
          <a:stretch>
            <a:fillRect/>
          </a:stretch>
        </p:blipFill>
        <p:spPr>
          <a:xfrm>
            <a:off x="-5159" y="591"/>
            <a:ext cx="12192000" cy="6875223"/>
          </a:xfrm>
          <a:prstGeom prst="rect">
            <a:avLst/>
          </a:prstGeom>
        </p:spPr>
      </p:pic>
      <p:sp>
        <p:nvSpPr>
          <p:cNvPr id="3" name="Title 1">
            <a:extLst>
              <a:ext uri="{FF2B5EF4-FFF2-40B4-BE49-F238E27FC236}">
                <a16:creationId xmlns:a16="http://schemas.microsoft.com/office/drawing/2014/main" id="{0BC7E258-8F00-47CC-A861-73EEAD722FB1}"/>
              </a:ext>
            </a:extLst>
          </p:cNvPr>
          <p:cNvSpPr txBox="1">
            <a:spLocks/>
          </p:cNvSpPr>
          <p:nvPr/>
        </p:nvSpPr>
        <p:spPr>
          <a:xfrm>
            <a:off x="646611" y="681037"/>
            <a:ext cx="10707189" cy="81391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chemeClr val="accent1">
                    <a:lumMod val="75000"/>
                  </a:schemeClr>
                </a:solidFill>
                <a:latin typeface="Century Gothic" panose="020B0502020202020204" pitchFamily="34" charset="0"/>
              </a:rPr>
              <a:t>2020 PCGQR Background</a:t>
            </a:r>
          </a:p>
        </p:txBody>
      </p:sp>
      <p:sp>
        <p:nvSpPr>
          <p:cNvPr id="4" name="Content Placeholder 2">
            <a:extLst>
              <a:ext uri="{FF2B5EF4-FFF2-40B4-BE49-F238E27FC236}">
                <a16:creationId xmlns:a16="http://schemas.microsoft.com/office/drawing/2014/main" id="{753F9C3B-1BB1-4AE7-A27D-EE2B093424B8}"/>
              </a:ext>
            </a:extLst>
          </p:cNvPr>
          <p:cNvSpPr txBox="1">
            <a:spLocks/>
          </p:cNvSpPr>
          <p:nvPr/>
        </p:nvSpPr>
        <p:spPr>
          <a:xfrm>
            <a:off x="868666" y="1486696"/>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sz="2400" dirty="0">
                <a:latin typeface="+mj-lt"/>
                <a:cs typeface="Times New Roman" panose="02020603050405020304" pitchFamily="18" charset="0"/>
              </a:rPr>
              <a:t>The Census Bureau received extensive feedback on the CQR FRN requesting expansion of scope of the CQR program to include updating counts for the group quarters population.</a:t>
            </a:r>
          </a:p>
          <a:p>
            <a:pPr fontAlgn="base"/>
            <a:r>
              <a:rPr lang="en-US" sz="2400" dirty="0">
                <a:latin typeface="+mj-lt"/>
                <a:cs typeface="Times New Roman" panose="02020603050405020304" pitchFamily="18" charset="0"/>
              </a:rPr>
              <a:t>The Census Bureau heard similar requests from working with our stakeholders, such as the Federal State Cooperative for Population Estimates (or the FSCPE).</a:t>
            </a:r>
          </a:p>
          <a:p>
            <a:pPr fontAlgn="base"/>
            <a:r>
              <a:rPr lang="en-US" sz="2400" dirty="0">
                <a:latin typeface="+mj-lt"/>
                <a:cs typeface="Times New Roman" panose="02020603050405020304" pitchFamily="18" charset="0"/>
              </a:rPr>
              <a:t>However, the Census Bureau is not legally permitted to expand the scope of CQR because the 2020 Census is over, and we cannot continue to collect data. </a:t>
            </a:r>
          </a:p>
          <a:p>
            <a:pPr fontAlgn="base"/>
            <a:r>
              <a:rPr lang="en-US" sz="2400" dirty="0">
                <a:latin typeface="+mj-lt"/>
                <a:cs typeface="Times New Roman" panose="02020603050405020304" pitchFamily="18" charset="0"/>
              </a:rPr>
              <a:t>Based on this feedback and the unique circumstances with group quarters in the 2020 Census, the Census Bureau developed this special program that allows us to collect information in support of its ongoing programs, such as the intercensal population </a:t>
            </a:r>
            <a:r>
              <a:rPr lang="en-US" sz="2400" dirty="0">
                <a:solidFill>
                  <a:srgbClr val="000000"/>
                </a:solidFill>
                <a:latin typeface="+mj-lt"/>
                <a:cs typeface="Times New Roman" panose="02020603050405020304" pitchFamily="18" charset="0"/>
              </a:rPr>
              <a:t>estimates and the American Community Survey. </a:t>
            </a:r>
          </a:p>
          <a:p>
            <a:endParaRPr lang="en-US" sz="2400" dirty="0">
              <a:latin typeface="+mj-lt"/>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US" sz="3600" dirty="0">
              <a:latin typeface="+mj-lt"/>
            </a:endParaRPr>
          </a:p>
        </p:txBody>
      </p:sp>
      <p:sp>
        <p:nvSpPr>
          <p:cNvPr id="8" name="TextBox 7">
            <a:extLst>
              <a:ext uri="{FF2B5EF4-FFF2-40B4-BE49-F238E27FC236}">
                <a16:creationId xmlns:a16="http://schemas.microsoft.com/office/drawing/2014/main" id="{7DF06F76-EB0B-4950-8651-A7B295F6DDF7}"/>
              </a:ext>
            </a:extLst>
          </p:cNvPr>
          <p:cNvSpPr txBox="1"/>
          <p:nvPr/>
        </p:nvSpPr>
        <p:spPr>
          <a:xfrm>
            <a:off x="9781890" y="6122357"/>
            <a:ext cx="237964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Connect with us </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 uscensusbureau</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spTree>
    <p:extLst>
      <p:ext uri="{BB962C8B-B14F-4D97-AF65-F5344CB8AC3E}">
        <p14:creationId xmlns:p14="http://schemas.microsoft.com/office/powerpoint/2010/main" val="2572626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D3AF0F1-B725-42EB-B314-4F50376E2127}"/>
              </a:ext>
            </a:extLst>
          </p:cNvPr>
          <p:cNvPicPr>
            <a:picLocks noChangeAspect="1"/>
          </p:cNvPicPr>
          <p:nvPr/>
        </p:nvPicPr>
        <p:blipFill>
          <a:blip r:embed="rId2"/>
          <a:stretch>
            <a:fillRect/>
          </a:stretch>
        </p:blipFill>
        <p:spPr>
          <a:xfrm>
            <a:off x="462708" y="5838034"/>
            <a:ext cx="1615580" cy="1030313"/>
          </a:xfrm>
          <a:prstGeom prst="rect">
            <a:avLst/>
          </a:prstGeom>
        </p:spPr>
      </p:pic>
      <p:pic>
        <p:nvPicPr>
          <p:cNvPr id="2" name="Picture 1">
            <a:extLst>
              <a:ext uri="{FF2B5EF4-FFF2-40B4-BE49-F238E27FC236}">
                <a16:creationId xmlns:a16="http://schemas.microsoft.com/office/drawing/2014/main" id="{A4E5263B-E8D9-4897-A9FE-FFB96CC2D640}"/>
              </a:ext>
            </a:extLst>
          </p:cNvPr>
          <p:cNvPicPr>
            <a:picLocks noChangeAspect="1"/>
          </p:cNvPicPr>
          <p:nvPr/>
        </p:nvPicPr>
        <p:blipFill>
          <a:blip r:embed="rId3"/>
          <a:stretch>
            <a:fillRect/>
          </a:stretch>
        </p:blipFill>
        <p:spPr>
          <a:xfrm>
            <a:off x="-5159" y="12466"/>
            <a:ext cx="12192000" cy="6875223"/>
          </a:xfrm>
          <a:prstGeom prst="rect">
            <a:avLst/>
          </a:prstGeom>
        </p:spPr>
      </p:pic>
      <p:sp>
        <p:nvSpPr>
          <p:cNvPr id="7" name="Title 1">
            <a:extLst>
              <a:ext uri="{FF2B5EF4-FFF2-40B4-BE49-F238E27FC236}">
                <a16:creationId xmlns:a16="http://schemas.microsoft.com/office/drawing/2014/main" id="{3D2412FD-A205-4509-A542-722429DBE814}"/>
              </a:ext>
            </a:extLst>
          </p:cNvPr>
          <p:cNvSpPr txBox="1">
            <a:spLocks/>
          </p:cNvSpPr>
          <p:nvPr/>
        </p:nvSpPr>
        <p:spPr>
          <a:xfrm>
            <a:off x="652848" y="624352"/>
            <a:ext cx="10707189" cy="84863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chemeClr val="accent1">
                    <a:lumMod val="75000"/>
                  </a:schemeClr>
                </a:solidFill>
                <a:latin typeface="Century Gothic" panose="020B0502020202020204" pitchFamily="34" charset="0"/>
              </a:rPr>
              <a:t>2020 PCGQR Scope</a:t>
            </a:r>
          </a:p>
        </p:txBody>
      </p:sp>
      <p:sp>
        <p:nvSpPr>
          <p:cNvPr id="8" name="Content Placeholder 2">
            <a:extLst>
              <a:ext uri="{FF2B5EF4-FFF2-40B4-BE49-F238E27FC236}">
                <a16:creationId xmlns:a16="http://schemas.microsoft.com/office/drawing/2014/main" id="{4781120C-5ADA-4D4D-8D97-A2643874D5D3}"/>
              </a:ext>
            </a:extLst>
          </p:cNvPr>
          <p:cNvSpPr txBox="1">
            <a:spLocks/>
          </p:cNvSpPr>
          <p:nvPr/>
        </p:nvSpPr>
        <p:spPr>
          <a:xfrm>
            <a:off x="981495" y="1554534"/>
            <a:ext cx="10515600" cy="44862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r>
              <a:rPr lang="en-US" sz="2400" dirty="0">
                <a:solidFill>
                  <a:srgbClr val="000000"/>
                </a:solidFill>
                <a:latin typeface="+mj-lt"/>
                <a:ea typeface="Calibri" panose="020F0502020204030204" pitchFamily="34" charset="0"/>
                <a:cs typeface="Times New Roman" panose="02020603050405020304" pitchFamily="18" charset="0"/>
              </a:rPr>
              <a:t>The 2020 Post-Census Group Quarters Review provides a mechanism for governmental units in the United States and Puerto Rico, to request the Census Bureau review their population counts of group quarters they believe were not counted correctly as of April 1, 2020.</a:t>
            </a:r>
          </a:p>
          <a:p>
            <a:pPr marL="285750" indent="-285750"/>
            <a:r>
              <a:rPr lang="en-US" sz="2400" dirty="0">
                <a:latin typeface="+mj-lt"/>
                <a:cs typeface="Times New Roman" panose="02020603050405020304" pitchFamily="18" charset="0"/>
              </a:rPr>
              <a:t>Governmental units can submit PCGQR cases requesting the Census Bureau review population counts for group quarters by block to correct error(s) affecting their population during the 2020 Census for </a:t>
            </a:r>
            <a:r>
              <a:rPr lang="en-US" sz="2400" b="1" dirty="0">
                <a:latin typeface="+mj-lt"/>
                <a:cs typeface="Times New Roman" panose="02020603050405020304" pitchFamily="18" charset="0"/>
              </a:rPr>
              <a:t>valid</a:t>
            </a:r>
            <a:r>
              <a:rPr lang="en-US" sz="2400" dirty="0">
                <a:latin typeface="+mj-lt"/>
                <a:cs typeface="Times New Roman" panose="02020603050405020304" pitchFamily="18" charset="0"/>
              </a:rPr>
              <a:t> group quarters (i.e., group quarters that existed and were available </a:t>
            </a:r>
            <a:r>
              <a:rPr lang="en-US" sz="2400" dirty="0">
                <a:solidFill>
                  <a:srgbClr val="000000"/>
                </a:solidFill>
                <a:latin typeface="+mj-lt"/>
                <a:cs typeface="Times New Roman" panose="02020603050405020304" pitchFamily="18" charset="0"/>
              </a:rPr>
              <a:t>for occupancy on April 1, 2020). </a:t>
            </a:r>
          </a:p>
          <a:p>
            <a:pPr marL="285750" indent="-285750"/>
            <a:r>
              <a:rPr lang="en-US" sz="2400" dirty="0">
                <a:solidFill>
                  <a:srgbClr val="000000"/>
                </a:solidFill>
                <a:latin typeface="+mj-lt"/>
                <a:cs typeface="Times New Roman" panose="02020603050405020304" pitchFamily="18" charset="0"/>
              </a:rPr>
              <a:t>Corrections submitted should be consistent with the 2020 Census Residence Criteria and Residence Situations and additional guidance provided by the Census Bureau due to the COVID-19 pandemic.</a:t>
            </a:r>
            <a:endParaRPr lang="en-US" sz="2400" dirty="0">
              <a:latin typeface="+mj-lt"/>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A21678B2-7469-4E74-95EF-B879B7C72ED9}"/>
              </a:ext>
            </a:extLst>
          </p:cNvPr>
          <p:cNvSpPr txBox="1"/>
          <p:nvPr/>
        </p:nvSpPr>
        <p:spPr>
          <a:xfrm>
            <a:off x="9781890" y="6122357"/>
            <a:ext cx="237964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Connect with us </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 uscensusbureau</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spTree>
    <p:extLst>
      <p:ext uri="{BB962C8B-B14F-4D97-AF65-F5344CB8AC3E}">
        <p14:creationId xmlns:p14="http://schemas.microsoft.com/office/powerpoint/2010/main" val="977433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D3AF0F1-B725-42EB-B314-4F50376E2127}"/>
              </a:ext>
            </a:extLst>
          </p:cNvPr>
          <p:cNvPicPr>
            <a:picLocks noChangeAspect="1"/>
          </p:cNvPicPr>
          <p:nvPr/>
        </p:nvPicPr>
        <p:blipFill>
          <a:blip r:embed="rId2"/>
          <a:stretch>
            <a:fillRect/>
          </a:stretch>
        </p:blipFill>
        <p:spPr>
          <a:xfrm>
            <a:off x="462708" y="5838034"/>
            <a:ext cx="1615580" cy="1030313"/>
          </a:xfrm>
          <a:prstGeom prst="rect">
            <a:avLst/>
          </a:prstGeom>
        </p:spPr>
      </p:pic>
      <p:pic>
        <p:nvPicPr>
          <p:cNvPr id="2" name="Picture 1">
            <a:extLst>
              <a:ext uri="{FF2B5EF4-FFF2-40B4-BE49-F238E27FC236}">
                <a16:creationId xmlns:a16="http://schemas.microsoft.com/office/drawing/2014/main" id="{A4E5263B-E8D9-4897-A9FE-FFB96CC2D640}"/>
              </a:ext>
            </a:extLst>
          </p:cNvPr>
          <p:cNvPicPr>
            <a:picLocks noChangeAspect="1"/>
          </p:cNvPicPr>
          <p:nvPr/>
        </p:nvPicPr>
        <p:blipFill>
          <a:blip r:embed="rId3"/>
          <a:stretch>
            <a:fillRect/>
          </a:stretch>
        </p:blipFill>
        <p:spPr>
          <a:xfrm>
            <a:off x="-5159" y="591"/>
            <a:ext cx="12192000" cy="6875223"/>
          </a:xfrm>
          <a:prstGeom prst="rect">
            <a:avLst/>
          </a:prstGeom>
        </p:spPr>
      </p:pic>
      <p:sp>
        <p:nvSpPr>
          <p:cNvPr id="7" name="Title 1">
            <a:extLst>
              <a:ext uri="{FF2B5EF4-FFF2-40B4-BE49-F238E27FC236}">
                <a16:creationId xmlns:a16="http://schemas.microsoft.com/office/drawing/2014/main" id="{3D2412FD-A205-4509-A542-722429DBE814}"/>
              </a:ext>
            </a:extLst>
          </p:cNvPr>
          <p:cNvSpPr txBox="1">
            <a:spLocks/>
          </p:cNvSpPr>
          <p:nvPr/>
        </p:nvSpPr>
        <p:spPr>
          <a:xfrm>
            <a:off x="652848" y="624352"/>
            <a:ext cx="10707189" cy="84863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chemeClr val="accent1">
                    <a:lumMod val="75000"/>
                  </a:schemeClr>
                </a:solidFill>
                <a:latin typeface="Century Gothic" panose="020B0502020202020204" pitchFamily="34" charset="0"/>
              </a:rPr>
              <a:t>2020 PCGQR Scope</a:t>
            </a:r>
          </a:p>
        </p:txBody>
      </p:sp>
      <p:sp>
        <p:nvSpPr>
          <p:cNvPr id="8" name="Content Placeholder 2">
            <a:extLst>
              <a:ext uri="{FF2B5EF4-FFF2-40B4-BE49-F238E27FC236}">
                <a16:creationId xmlns:a16="http://schemas.microsoft.com/office/drawing/2014/main" id="{4781120C-5ADA-4D4D-8D97-A2643874D5D3}"/>
              </a:ext>
            </a:extLst>
          </p:cNvPr>
          <p:cNvSpPr txBox="1">
            <a:spLocks/>
          </p:cNvSpPr>
          <p:nvPr/>
        </p:nvSpPr>
        <p:spPr>
          <a:xfrm>
            <a:off x="981495" y="1554534"/>
            <a:ext cx="10515600" cy="44862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r>
              <a:rPr lang="en-US" sz="2400" dirty="0">
                <a:latin typeface="+mj-lt"/>
                <a:ea typeface="Calibri" panose="020F0502020204030204" pitchFamily="34" charset="0"/>
                <a:cs typeface="Times New Roman" panose="02020603050405020304" pitchFamily="18" charset="0"/>
              </a:rPr>
              <a:t>Most group quarter types are included in the 2020 PCGQR (Service Based locations such as Soup Kitchens, Regularly Scheduled Mobile Food Vans, and Domestic Violence Shelters are excluded).</a:t>
            </a:r>
          </a:p>
          <a:p>
            <a:pPr marL="285750" indent="-285750"/>
            <a:r>
              <a:rPr lang="en-US" sz="2400" dirty="0">
                <a:latin typeface="+mj-lt"/>
                <a:ea typeface="Calibri" panose="020F0502020204030204" pitchFamily="34" charset="0"/>
                <a:cs typeface="Times New Roman" panose="02020603050405020304" pitchFamily="18" charset="0"/>
              </a:rPr>
              <a:t>PCGQR does not change official 2020 Census data. </a:t>
            </a:r>
          </a:p>
          <a:p>
            <a:pPr marL="285750" indent="-285750"/>
            <a:r>
              <a:rPr lang="en-US" sz="2400" dirty="0">
                <a:latin typeface="+mj-lt"/>
                <a:ea typeface="Calibri" panose="020F0502020204030204" pitchFamily="34" charset="0"/>
                <a:cs typeface="Times New Roman" panose="02020603050405020304" pitchFamily="18" charset="0"/>
              </a:rPr>
              <a:t>If the review process finds discrepancies in these population counts supported by sufficient documentation, approved revisions to the group quarters population will be provided to the Population Estimates Program. These updates will be incorporated into the next population base that the production schedule allows.</a:t>
            </a:r>
          </a:p>
          <a:p>
            <a:pPr marL="285750" indent="-285750"/>
            <a:r>
              <a:rPr lang="en-US" sz="2400" dirty="0">
                <a:latin typeface="+mj-lt"/>
                <a:ea typeface="Calibri" panose="020F0502020204030204" pitchFamily="34" charset="0"/>
                <a:cs typeface="Times New Roman" panose="02020603050405020304" pitchFamily="18" charset="0"/>
              </a:rPr>
              <a:t>The population estimates developed from the updated population base will also be used by the American Community Survey and the Puerto Rico Community Survey as survey controls so that the population totals from the survey conform to the updated population estimates.</a:t>
            </a:r>
          </a:p>
          <a:p>
            <a:pPr marL="285750" indent="-285750"/>
            <a:endParaRPr lang="en-US" sz="2400" dirty="0">
              <a:latin typeface="+mj-lt"/>
            </a:endParaRPr>
          </a:p>
        </p:txBody>
      </p:sp>
      <p:sp>
        <p:nvSpPr>
          <p:cNvPr id="10" name="TextBox 9">
            <a:extLst>
              <a:ext uri="{FF2B5EF4-FFF2-40B4-BE49-F238E27FC236}">
                <a16:creationId xmlns:a16="http://schemas.microsoft.com/office/drawing/2014/main" id="{A21678B2-7469-4E74-95EF-B879B7C72ED9}"/>
              </a:ext>
            </a:extLst>
          </p:cNvPr>
          <p:cNvSpPr txBox="1"/>
          <p:nvPr/>
        </p:nvSpPr>
        <p:spPr>
          <a:xfrm>
            <a:off x="9781890" y="6122357"/>
            <a:ext cx="237964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Connect with us </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 uscensusbureau</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spTree>
    <p:extLst>
      <p:ext uri="{BB962C8B-B14F-4D97-AF65-F5344CB8AC3E}">
        <p14:creationId xmlns:p14="http://schemas.microsoft.com/office/powerpoint/2010/main" val="4263203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D784227-AC1D-4204-8C74-448B0613FAF5}"/>
              </a:ext>
            </a:extLst>
          </p:cNvPr>
          <p:cNvPicPr>
            <a:picLocks noChangeAspect="1"/>
          </p:cNvPicPr>
          <p:nvPr/>
        </p:nvPicPr>
        <p:blipFill>
          <a:blip r:embed="rId2"/>
          <a:stretch>
            <a:fillRect/>
          </a:stretch>
        </p:blipFill>
        <p:spPr>
          <a:xfrm>
            <a:off x="462708" y="5838034"/>
            <a:ext cx="1615580" cy="1030313"/>
          </a:xfrm>
          <a:prstGeom prst="rect">
            <a:avLst/>
          </a:prstGeom>
        </p:spPr>
      </p:pic>
      <p:pic>
        <p:nvPicPr>
          <p:cNvPr id="2" name="Picture 1">
            <a:extLst>
              <a:ext uri="{FF2B5EF4-FFF2-40B4-BE49-F238E27FC236}">
                <a16:creationId xmlns:a16="http://schemas.microsoft.com/office/drawing/2014/main" id="{4D12AF72-69E5-4368-BB42-8874A6D96B3C}"/>
              </a:ext>
            </a:extLst>
          </p:cNvPr>
          <p:cNvPicPr>
            <a:picLocks noChangeAspect="1"/>
          </p:cNvPicPr>
          <p:nvPr/>
        </p:nvPicPr>
        <p:blipFill>
          <a:blip r:embed="rId3"/>
          <a:stretch>
            <a:fillRect/>
          </a:stretch>
        </p:blipFill>
        <p:spPr>
          <a:xfrm>
            <a:off x="-5159" y="591"/>
            <a:ext cx="12192000" cy="6875223"/>
          </a:xfrm>
          <a:prstGeom prst="rect">
            <a:avLst/>
          </a:prstGeom>
        </p:spPr>
      </p:pic>
      <p:sp>
        <p:nvSpPr>
          <p:cNvPr id="5" name="Content Placeholder 2">
            <a:extLst>
              <a:ext uri="{FF2B5EF4-FFF2-40B4-BE49-F238E27FC236}">
                <a16:creationId xmlns:a16="http://schemas.microsoft.com/office/drawing/2014/main" id="{590EF031-1689-4C75-909C-B8D5F7C442A9}"/>
              </a:ext>
            </a:extLst>
          </p:cNvPr>
          <p:cNvSpPr txBox="1">
            <a:spLocks/>
          </p:cNvSpPr>
          <p:nvPr/>
        </p:nvSpPr>
        <p:spPr>
          <a:xfrm>
            <a:off x="1154952" y="1615935"/>
            <a:ext cx="4825158" cy="341630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solidFill>
                  <a:srgbClr val="000000"/>
                </a:solidFill>
                <a:latin typeface="+mj-lt"/>
              </a:rPr>
              <a:t>Correctional Facilities for Adults (Type code 101-106)   </a:t>
            </a:r>
          </a:p>
          <a:p>
            <a:r>
              <a:rPr lang="en-US" sz="1800" dirty="0">
                <a:solidFill>
                  <a:srgbClr val="000000"/>
                </a:solidFill>
                <a:latin typeface="+mj-lt"/>
              </a:rPr>
              <a:t>Juvenile Facilities (Type code 201-203) </a:t>
            </a:r>
          </a:p>
          <a:p>
            <a:r>
              <a:rPr lang="en-US" sz="1800" dirty="0">
                <a:solidFill>
                  <a:srgbClr val="000000"/>
                </a:solidFill>
                <a:latin typeface="+mj-lt"/>
              </a:rPr>
              <a:t>Nursing Facilities/Skilled-Nursing Facilities (Type code 301)   </a:t>
            </a:r>
          </a:p>
          <a:p>
            <a:r>
              <a:rPr lang="en-US" sz="1800" dirty="0">
                <a:solidFill>
                  <a:srgbClr val="000000"/>
                </a:solidFill>
                <a:latin typeface="+mj-lt"/>
              </a:rPr>
              <a:t>Other Institutional Facilities (Type code 401-405)   </a:t>
            </a:r>
          </a:p>
          <a:p>
            <a:r>
              <a:rPr lang="en-US" sz="1800" dirty="0">
                <a:solidFill>
                  <a:srgbClr val="000000"/>
                </a:solidFill>
                <a:latin typeface="+mj-lt"/>
              </a:rPr>
              <a:t>College/University Student Housing (Type code 501-502)   </a:t>
            </a:r>
          </a:p>
          <a:p>
            <a:r>
              <a:rPr lang="en-US" sz="1800" dirty="0">
                <a:solidFill>
                  <a:srgbClr val="000000"/>
                </a:solidFill>
                <a:latin typeface="+mj-lt"/>
              </a:rPr>
              <a:t>Military Quarters (Type code 601-602) </a:t>
            </a:r>
          </a:p>
          <a:p>
            <a:endParaRPr lang="en-US" sz="1800" dirty="0">
              <a:solidFill>
                <a:srgbClr val="000000"/>
              </a:solidFill>
              <a:latin typeface="+mj-lt"/>
            </a:endParaRPr>
          </a:p>
          <a:p>
            <a:endParaRPr lang="en-US" sz="1800" dirty="0">
              <a:solidFill>
                <a:srgbClr val="000000"/>
              </a:solidFill>
              <a:latin typeface="+mj-lt"/>
            </a:endParaRPr>
          </a:p>
          <a:p>
            <a:endParaRPr lang="en-US" sz="1800" dirty="0">
              <a:solidFill>
                <a:srgbClr val="000000"/>
              </a:solidFill>
              <a:latin typeface="+mj-lt"/>
            </a:endParaRPr>
          </a:p>
          <a:p>
            <a:endParaRPr lang="en-US" dirty="0">
              <a:latin typeface="+mj-lt"/>
            </a:endParaRPr>
          </a:p>
        </p:txBody>
      </p:sp>
      <p:sp>
        <p:nvSpPr>
          <p:cNvPr id="6" name="Content Placeholder 3">
            <a:extLst>
              <a:ext uri="{FF2B5EF4-FFF2-40B4-BE49-F238E27FC236}">
                <a16:creationId xmlns:a16="http://schemas.microsoft.com/office/drawing/2014/main" id="{97AD3CCD-C514-4364-B60A-4D6C60565676}"/>
              </a:ext>
            </a:extLst>
          </p:cNvPr>
          <p:cNvSpPr txBox="1">
            <a:spLocks/>
          </p:cNvSpPr>
          <p:nvPr/>
        </p:nvSpPr>
        <p:spPr>
          <a:xfrm>
            <a:off x="6211889" y="1615936"/>
            <a:ext cx="4825159" cy="34163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a:solidFill>
                  <a:srgbClr val="000000"/>
                </a:solidFill>
                <a:latin typeface="+mj-lt"/>
              </a:rPr>
              <a:t>Emergency and Transitional Shelters (with Sleeping Facilities) for People Experiencing Homelessness (Type code 701)   </a:t>
            </a:r>
          </a:p>
          <a:p>
            <a:r>
              <a:rPr lang="en-US" sz="1800">
                <a:solidFill>
                  <a:srgbClr val="000000"/>
                </a:solidFill>
                <a:latin typeface="+mj-lt"/>
              </a:rPr>
              <a:t>Group Homes Intended for Adults (Type code 801)   </a:t>
            </a:r>
          </a:p>
          <a:p>
            <a:r>
              <a:rPr lang="en-US" sz="1800">
                <a:solidFill>
                  <a:srgbClr val="000000"/>
                </a:solidFill>
                <a:latin typeface="+mj-lt"/>
              </a:rPr>
              <a:t>Residential Treatment Centers for Adults (Type code 802)   </a:t>
            </a:r>
          </a:p>
          <a:p>
            <a:r>
              <a:rPr lang="en-US" sz="1800">
                <a:solidFill>
                  <a:srgbClr val="000000"/>
                </a:solidFill>
                <a:latin typeface="+mj-lt"/>
              </a:rPr>
              <a:t>Workers’ Group Living Quarters and Job Corps Centers (Type code 901)   </a:t>
            </a:r>
          </a:p>
          <a:p>
            <a:r>
              <a:rPr lang="en-US" sz="1800">
                <a:solidFill>
                  <a:srgbClr val="000000"/>
                </a:solidFill>
                <a:latin typeface="+mj-lt"/>
              </a:rPr>
              <a:t>Living Quarters for Victims of Natural Disasters (Type code 903)  </a:t>
            </a:r>
          </a:p>
          <a:p>
            <a:endParaRPr lang="en-US" dirty="0">
              <a:latin typeface="+mj-lt"/>
            </a:endParaRPr>
          </a:p>
        </p:txBody>
      </p:sp>
      <p:sp>
        <p:nvSpPr>
          <p:cNvPr id="7" name="Title 1">
            <a:extLst>
              <a:ext uri="{FF2B5EF4-FFF2-40B4-BE49-F238E27FC236}">
                <a16:creationId xmlns:a16="http://schemas.microsoft.com/office/drawing/2014/main" id="{AE424826-7C8A-4BE9-90ED-56F3FE29B8B8}"/>
              </a:ext>
            </a:extLst>
          </p:cNvPr>
          <p:cNvSpPr txBox="1">
            <a:spLocks/>
          </p:cNvSpPr>
          <p:nvPr/>
        </p:nvSpPr>
        <p:spPr>
          <a:xfrm>
            <a:off x="1155700" y="664214"/>
            <a:ext cx="10299014" cy="70802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chemeClr val="accent1">
                    <a:lumMod val="75000"/>
                  </a:schemeClr>
                </a:solidFill>
                <a:latin typeface="Century Gothic" panose="020B0502020202020204" pitchFamily="34" charset="0"/>
              </a:rPr>
              <a:t>2020 PCGQR Eligible Group Quarters</a:t>
            </a:r>
          </a:p>
        </p:txBody>
      </p:sp>
      <p:sp>
        <p:nvSpPr>
          <p:cNvPr id="8" name="Title 4">
            <a:extLst>
              <a:ext uri="{FF2B5EF4-FFF2-40B4-BE49-F238E27FC236}">
                <a16:creationId xmlns:a16="http://schemas.microsoft.com/office/drawing/2014/main" id="{F941BECB-9AE3-4E86-96F8-3BF3CDD6438E}"/>
              </a:ext>
            </a:extLst>
          </p:cNvPr>
          <p:cNvSpPr txBox="1">
            <a:spLocks/>
          </p:cNvSpPr>
          <p:nvPr/>
        </p:nvSpPr>
        <p:spPr bwMode="gray">
          <a:xfrm>
            <a:off x="1599403" y="4921032"/>
            <a:ext cx="9098094"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1600" b="1" dirty="0">
                <a:solidFill>
                  <a:schemeClr val="tx1"/>
                </a:solidFill>
                <a:latin typeface="+mn-lt"/>
              </a:rPr>
              <a:t>Governmental Units (GUs) request a Census Bureau review of their population counts for these group quarters types that existed and were available for occupancy on April 1, 2020</a:t>
            </a:r>
            <a:endParaRPr lang="en-US" b="1" dirty="0"/>
          </a:p>
        </p:txBody>
      </p:sp>
      <p:sp>
        <p:nvSpPr>
          <p:cNvPr id="10" name="TextBox 9">
            <a:extLst>
              <a:ext uri="{FF2B5EF4-FFF2-40B4-BE49-F238E27FC236}">
                <a16:creationId xmlns:a16="http://schemas.microsoft.com/office/drawing/2014/main" id="{3CE2B48D-6C54-417E-88F3-628D6099021E}"/>
              </a:ext>
            </a:extLst>
          </p:cNvPr>
          <p:cNvSpPr txBox="1"/>
          <p:nvPr/>
        </p:nvSpPr>
        <p:spPr>
          <a:xfrm>
            <a:off x="9781890" y="6122357"/>
            <a:ext cx="237964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Connect with us </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 uscensusbureau</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spTree>
    <p:extLst>
      <p:ext uri="{BB962C8B-B14F-4D97-AF65-F5344CB8AC3E}">
        <p14:creationId xmlns:p14="http://schemas.microsoft.com/office/powerpoint/2010/main" val="3336706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9202B4A-3336-4894-AA46-585E2C232ADE}"/>
              </a:ext>
            </a:extLst>
          </p:cNvPr>
          <p:cNvPicPr>
            <a:picLocks noChangeAspect="1"/>
          </p:cNvPicPr>
          <p:nvPr/>
        </p:nvPicPr>
        <p:blipFill>
          <a:blip r:embed="rId2"/>
          <a:stretch>
            <a:fillRect/>
          </a:stretch>
        </p:blipFill>
        <p:spPr>
          <a:xfrm>
            <a:off x="462708" y="5838034"/>
            <a:ext cx="1615580" cy="1030313"/>
          </a:xfrm>
          <a:prstGeom prst="rect">
            <a:avLst/>
          </a:prstGeom>
        </p:spPr>
      </p:pic>
      <p:pic>
        <p:nvPicPr>
          <p:cNvPr id="2" name="Picture 1">
            <a:extLst>
              <a:ext uri="{FF2B5EF4-FFF2-40B4-BE49-F238E27FC236}">
                <a16:creationId xmlns:a16="http://schemas.microsoft.com/office/drawing/2014/main" id="{A4E5263B-E8D9-4897-A9FE-FFB96CC2D640}"/>
              </a:ext>
            </a:extLst>
          </p:cNvPr>
          <p:cNvPicPr>
            <a:picLocks noChangeAspect="1"/>
          </p:cNvPicPr>
          <p:nvPr/>
        </p:nvPicPr>
        <p:blipFill>
          <a:blip r:embed="rId3"/>
          <a:stretch>
            <a:fillRect/>
          </a:stretch>
        </p:blipFill>
        <p:spPr>
          <a:xfrm>
            <a:off x="-5159" y="591"/>
            <a:ext cx="12192000" cy="6875223"/>
          </a:xfrm>
          <a:prstGeom prst="rect">
            <a:avLst/>
          </a:prstGeom>
        </p:spPr>
      </p:pic>
      <p:sp>
        <p:nvSpPr>
          <p:cNvPr id="9" name="Title 1">
            <a:extLst>
              <a:ext uri="{FF2B5EF4-FFF2-40B4-BE49-F238E27FC236}">
                <a16:creationId xmlns:a16="http://schemas.microsoft.com/office/drawing/2014/main" id="{48EEAB44-2BFE-4C90-BB65-FB4C49E23BE6}"/>
              </a:ext>
            </a:extLst>
          </p:cNvPr>
          <p:cNvSpPr txBox="1">
            <a:spLocks/>
          </p:cNvSpPr>
          <p:nvPr/>
        </p:nvSpPr>
        <p:spPr>
          <a:xfrm>
            <a:off x="667512" y="653603"/>
            <a:ext cx="10707189" cy="77376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chemeClr val="accent1">
                    <a:lumMod val="75000"/>
                  </a:schemeClr>
                </a:solidFill>
                <a:latin typeface="Century Gothic" panose="020B0502020202020204" pitchFamily="34" charset="0"/>
              </a:rPr>
              <a:t>How</a:t>
            </a:r>
            <a:r>
              <a:rPr lang="en-US" sz="3600" b="1" dirty="0">
                <a:latin typeface="Century Gothic" panose="020B0502020202020204" pitchFamily="34" charset="0"/>
              </a:rPr>
              <a:t> </a:t>
            </a:r>
            <a:r>
              <a:rPr lang="en-US" sz="3600" b="1" dirty="0">
                <a:solidFill>
                  <a:schemeClr val="accent1">
                    <a:lumMod val="75000"/>
                  </a:schemeClr>
                </a:solidFill>
                <a:latin typeface="Century Gothic" panose="020B0502020202020204" pitchFamily="34" charset="0"/>
              </a:rPr>
              <a:t>To Participate in the 2020 PCGQR </a:t>
            </a:r>
          </a:p>
        </p:txBody>
      </p:sp>
      <p:sp>
        <p:nvSpPr>
          <p:cNvPr id="10" name="Content Placeholder 2">
            <a:extLst>
              <a:ext uri="{FF2B5EF4-FFF2-40B4-BE49-F238E27FC236}">
                <a16:creationId xmlns:a16="http://schemas.microsoft.com/office/drawing/2014/main" id="{4D978391-FA4D-4EB5-9B7B-79B4CE28C026}"/>
              </a:ext>
            </a:extLst>
          </p:cNvPr>
          <p:cNvSpPr txBox="1">
            <a:spLocks/>
          </p:cNvSpPr>
          <p:nvPr/>
        </p:nvSpPr>
        <p:spPr>
          <a:xfrm>
            <a:off x="667512" y="1583396"/>
            <a:ext cx="10707189" cy="425463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r>
              <a:rPr lang="en-US" sz="2400" dirty="0">
                <a:latin typeface="+mj-lt"/>
                <a:ea typeface="Calibri" panose="020F0502020204030204" pitchFamily="34" charset="0"/>
                <a:cs typeface="Times New Roman" panose="02020603050405020304" pitchFamily="18" charset="0"/>
              </a:rPr>
              <a:t>Requesters must use the 2020 PCGQR Response Template, where they must provide information about the group quarters case such as –</a:t>
            </a:r>
          </a:p>
          <a:p>
            <a:pPr marL="800100" lvl="1" indent="-342900"/>
            <a:r>
              <a:rPr lang="en-US" sz="2000" dirty="0">
                <a:latin typeface="+mj-lt"/>
                <a:ea typeface="Calibri" panose="020F0502020204030204" pitchFamily="34" charset="0"/>
                <a:cs typeface="Times New Roman" panose="02020603050405020304" pitchFamily="18" charset="0"/>
              </a:rPr>
              <a:t>Group Quarters name </a:t>
            </a:r>
          </a:p>
          <a:p>
            <a:pPr marL="800100" lvl="1" indent="-342900"/>
            <a:r>
              <a:rPr lang="en-US" sz="2000" dirty="0">
                <a:latin typeface="+mj-lt"/>
                <a:ea typeface="Calibri" panose="020F0502020204030204" pitchFamily="34" charset="0"/>
                <a:cs typeface="Times New Roman" panose="02020603050405020304" pitchFamily="18" charset="0"/>
              </a:rPr>
              <a:t>Address</a:t>
            </a:r>
          </a:p>
          <a:p>
            <a:pPr marL="800100" lvl="1" indent="-342900"/>
            <a:r>
              <a:rPr lang="en-US" sz="2000" dirty="0">
                <a:latin typeface="+mj-lt"/>
                <a:ea typeface="Calibri" panose="020F0502020204030204" pitchFamily="34" charset="0"/>
                <a:cs typeface="Times New Roman" panose="02020603050405020304" pitchFamily="18" charset="0"/>
              </a:rPr>
              <a:t>Population count (on April 1, 2020), and </a:t>
            </a:r>
          </a:p>
          <a:p>
            <a:pPr marL="800100" lvl="1" indent="-342900"/>
            <a:r>
              <a:rPr lang="en-US" sz="2000" dirty="0">
                <a:latin typeface="+mj-lt"/>
                <a:ea typeface="Calibri" panose="020F0502020204030204" pitchFamily="34" charset="0"/>
                <a:cs typeface="Times New Roman" panose="02020603050405020304" pitchFamily="18" charset="0"/>
              </a:rPr>
              <a:t>Source of data</a:t>
            </a:r>
          </a:p>
          <a:p>
            <a:pPr marL="342900" indent="-342900"/>
            <a:r>
              <a:rPr lang="en-US" sz="2400" dirty="0">
                <a:latin typeface="+mj-lt"/>
                <a:ea typeface="Calibri" panose="020F0502020204030204" pitchFamily="34" charset="0"/>
                <a:cs typeface="Times New Roman" panose="02020603050405020304" pitchFamily="18" charset="0"/>
              </a:rPr>
              <a:t>Template can be downloaded from the 2020 PCGQR Webpage or can be requested by calling our call center at 1 (844) 242-1765 or by email to </a:t>
            </a:r>
            <a:r>
              <a:rPr lang="en-US" sz="2400" dirty="0">
                <a:latin typeface="+mj-lt"/>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dcmd.2020.pcgqr.submissions@census.gov</a:t>
            </a:r>
            <a:endParaRPr lang="en-US" sz="2400" dirty="0">
              <a:latin typeface="+mj-lt"/>
              <a:ea typeface="Calibri" panose="020F0502020204030204" pitchFamily="34" charset="0"/>
              <a:cs typeface="Times New Roman" panose="02020603050405020304" pitchFamily="18" charset="0"/>
            </a:endParaRPr>
          </a:p>
          <a:p>
            <a:pPr marL="342900" indent="-342900"/>
            <a:r>
              <a:rPr lang="en-US" sz="2400" dirty="0">
                <a:latin typeface="+mj-lt"/>
                <a:ea typeface="Calibri" panose="020F0502020204030204" pitchFamily="34" charset="0"/>
                <a:cs typeface="Times New Roman" panose="02020603050405020304" pitchFamily="18" charset="0"/>
              </a:rPr>
              <a:t>Requesters may also provide demographic data such as resident name, dob, race, Hispanic origin, etc., if they have them, though they are not required.</a:t>
            </a:r>
          </a:p>
          <a:p>
            <a:pPr marL="0" indent="0">
              <a:buFont typeface="Arial" panose="020B0604020202020204" pitchFamily="34" charset="0"/>
              <a:buNone/>
            </a:pPr>
            <a:endParaRPr lang="en-US" sz="2400" dirty="0">
              <a:latin typeface="+mj-lt"/>
            </a:endParaRPr>
          </a:p>
        </p:txBody>
      </p:sp>
      <p:sp>
        <p:nvSpPr>
          <p:cNvPr id="12" name="TextBox 11">
            <a:extLst>
              <a:ext uri="{FF2B5EF4-FFF2-40B4-BE49-F238E27FC236}">
                <a16:creationId xmlns:a16="http://schemas.microsoft.com/office/drawing/2014/main" id="{383E71F6-6B48-4B42-BFFE-F7CE827F6770}"/>
              </a:ext>
            </a:extLst>
          </p:cNvPr>
          <p:cNvSpPr txBox="1"/>
          <p:nvPr/>
        </p:nvSpPr>
        <p:spPr>
          <a:xfrm>
            <a:off x="9781890" y="6122357"/>
            <a:ext cx="237964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Connect with us </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 uscensusbureau</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spTree>
    <p:extLst>
      <p:ext uri="{BB962C8B-B14F-4D97-AF65-F5344CB8AC3E}">
        <p14:creationId xmlns:p14="http://schemas.microsoft.com/office/powerpoint/2010/main" val="1575181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9202B4A-3336-4894-AA46-585E2C232ADE}"/>
              </a:ext>
            </a:extLst>
          </p:cNvPr>
          <p:cNvPicPr>
            <a:picLocks noChangeAspect="1"/>
          </p:cNvPicPr>
          <p:nvPr/>
        </p:nvPicPr>
        <p:blipFill>
          <a:blip r:embed="rId2"/>
          <a:stretch>
            <a:fillRect/>
          </a:stretch>
        </p:blipFill>
        <p:spPr>
          <a:xfrm>
            <a:off x="462708" y="5838034"/>
            <a:ext cx="1615580" cy="1030313"/>
          </a:xfrm>
          <a:prstGeom prst="rect">
            <a:avLst/>
          </a:prstGeom>
        </p:spPr>
      </p:pic>
      <p:pic>
        <p:nvPicPr>
          <p:cNvPr id="2" name="Picture 1">
            <a:extLst>
              <a:ext uri="{FF2B5EF4-FFF2-40B4-BE49-F238E27FC236}">
                <a16:creationId xmlns:a16="http://schemas.microsoft.com/office/drawing/2014/main" id="{A4E5263B-E8D9-4897-A9FE-FFB96CC2D640}"/>
              </a:ext>
            </a:extLst>
          </p:cNvPr>
          <p:cNvPicPr>
            <a:picLocks noChangeAspect="1"/>
          </p:cNvPicPr>
          <p:nvPr/>
        </p:nvPicPr>
        <p:blipFill>
          <a:blip r:embed="rId3"/>
          <a:stretch>
            <a:fillRect/>
          </a:stretch>
        </p:blipFill>
        <p:spPr>
          <a:xfrm>
            <a:off x="-5159" y="591"/>
            <a:ext cx="12192000" cy="6875223"/>
          </a:xfrm>
          <a:prstGeom prst="rect">
            <a:avLst/>
          </a:prstGeom>
        </p:spPr>
      </p:pic>
      <p:sp>
        <p:nvSpPr>
          <p:cNvPr id="9" name="Title 1">
            <a:extLst>
              <a:ext uri="{FF2B5EF4-FFF2-40B4-BE49-F238E27FC236}">
                <a16:creationId xmlns:a16="http://schemas.microsoft.com/office/drawing/2014/main" id="{48EEAB44-2BFE-4C90-BB65-FB4C49E23BE6}"/>
              </a:ext>
            </a:extLst>
          </p:cNvPr>
          <p:cNvSpPr txBox="1">
            <a:spLocks/>
          </p:cNvSpPr>
          <p:nvPr/>
        </p:nvSpPr>
        <p:spPr>
          <a:xfrm>
            <a:off x="667512" y="653603"/>
            <a:ext cx="10707189" cy="77376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chemeClr val="accent1">
                    <a:lumMod val="75000"/>
                  </a:schemeClr>
                </a:solidFill>
                <a:latin typeface="Century Gothic" panose="020B0502020202020204" pitchFamily="34" charset="0"/>
              </a:rPr>
              <a:t>How To Participate in the 2020 PCGQR (Cont.)</a:t>
            </a:r>
          </a:p>
        </p:txBody>
      </p:sp>
      <p:sp>
        <p:nvSpPr>
          <p:cNvPr id="10" name="Content Placeholder 2">
            <a:extLst>
              <a:ext uri="{FF2B5EF4-FFF2-40B4-BE49-F238E27FC236}">
                <a16:creationId xmlns:a16="http://schemas.microsoft.com/office/drawing/2014/main" id="{4D978391-FA4D-4EB5-9B7B-79B4CE28C026}"/>
              </a:ext>
            </a:extLst>
          </p:cNvPr>
          <p:cNvSpPr txBox="1">
            <a:spLocks/>
          </p:cNvSpPr>
          <p:nvPr/>
        </p:nvSpPr>
        <p:spPr>
          <a:xfrm>
            <a:off x="667512" y="1583396"/>
            <a:ext cx="10707189" cy="425463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r>
              <a:rPr lang="en-US" dirty="0">
                <a:latin typeface="+mj-lt"/>
                <a:ea typeface="Calibri" panose="020F0502020204030204" pitchFamily="34" charset="0"/>
                <a:cs typeface="Times New Roman" panose="02020603050405020304" pitchFamily="18" charset="0"/>
              </a:rPr>
              <a:t>Requesters will upload the completed spreadsheet and the required documentation onto a secure Census Bureau server – Secure Web Incoming Module (SWIM). </a:t>
            </a:r>
          </a:p>
          <a:p>
            <a:pPr marL="342900" indent="-342900"/>
            <a:r>
              <a:rPr lang="en-US" dirty="0">
                <a:latin typeface="+mj-lt"/>
                <a:ea typeface="Calibri" panose="020F0502020204030204" pitchFamily="34" charset="0"/>
                <a:cs typeface="Times New Roman" panose="02020603050405020304" pitchFamily="18" charset="0"/>
              </a:rPr>
              <a:t>Requestors will be notified of the Census Bureau decision of acceptance or not acceptance, along with reason.</a:t>
            </a:r>
          </a:p>
          <a:p>
            <a:pPr marL="0" indent="0">
              <a:buFont typeface="Arial" panose="020B0604020202020204" pitchFamily="34" charset="0"/>
              <a:buNone/>
            </a:pPr>
            <a:endParaRPr lang="en-US" dirty="0">
              <a:latin typeface="+mj-lt"/>
            </a:endParaRPr>
          </a:p>
        </p:txBody>
      </p:sp>
      <p:sp>
        <p:nvSpPr>
          <p:cNvPr id="12" name="TextBox 11">
            <a:extLst>
              <a:ext uri="{FF2B5EF4-FFF2-40B4-BE49-F238E27FC236}">
                <a16:creationId xmlns:a16="http://schemas.microsoft.com/office/drawing/2014/main" id="{383E71F6-6B48-4B42-BFFE-F7CE827F6770}"/>
              </a:ext>
            </a:extLst>
          </p:cNvPr>
          <p:cNvSpPr txBox="1"/>
          <p:nvPr/>
        </p:nvSpPr>
        <p:spPr>
          <a:xfrm>
            <a:off x="9781890" y="6122357"/>
            <a:ext cx="237964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Connect with us </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 uscensusbureau</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spTree>
    <p:extLst>
      <p:ext uri="{BB962C8B-B14F-4D97-AF65-F5344CB8AC3E}">
        <p14:creationId xmlns:p14="http://schemas.microsoft.com/office/powerpoint/2010/main" val="2170090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99A2EA3-DFF7-4BD3-9577-C0903AE08534}"/>
              </a:ext>
            </a:extLst>
          </p:cNvPr>
          <p:cNvPicPr>
            <a:picLocks noChangeAspect="1"/>
          </p:cNvPicPr>
          <p:nvPr/>
        </p:nvPicPr>
        <p:blipFill>
          <a:blip r:embed="rId2"/>
          <a:stretch>
            <a:fillRect/>
          </a:stretch>
        </p:blipFill>
        <p:spPr>
          <a:xfrm>
            <a:off x="462708" y="5838034"/>
            <a:ext cx="1615580" cy="1030313"/>
          </a:xfrm>
          <a:prstGeom prst="rect">
            <a:avLst/>
          </a:prstGeom>
        </p:spPr>
      </p:pic>
      <p:pic>
        <p:nvPicPr>
          <p:cNvPr id="2" name="Picture 1">
            <a:extLst>
              <a:ext uri="{FF2B5EF4-FFF2-40B4-BE49-F238E27FC236}">
                <a16:creationId xmlns:a16="http://schemas.microsoft.com/office/drawing/2014/main" id="{181BD541-BBBA-40A7-9033-A0D52406BEFA}"/>
              </a:ext>
            </a:extLst>
          </p:cNvPr>
          <p:cNvPicPr>
            <a:picLocks noChangeAspect="1"/>
          </p:cNvPicPr>
          <p:nvPr/>
        </p:nvPicPr>
        <p:blipFill>
          <a:blip r:embed="rId3"/>
          <a:stretch>
            <a:fillRect/>
          </a:stretch>
        </p:blipFill>
        <p:spPr>
          <a:xfrm>
            <a:off x="-5159" y="591"/>
            <a:ext cx="12192000" cy="6875223"/>
          </a:xfrm>
          <a:prstGeom prst="rect">
            <a:avLst/>
          </a:prstGeom>
        </p:spPr>
      </p:pic>
      <p:sp>
        <p:nvSpPr>
          <p:cNvPr id="5" name="Title 1">
            <a:extLst>
              <a:ext uri="{FF2B5EF4-FFF2-40B4-BE49-F238E27FC236}">
                <a16:creationId xmlns:a16="http://schemas.microsoft.com/office/drawing/2014/main" id="{2D13C753-68F5-44FB-9B05-5E1FE0861FCF}"/>
              </a:ext>
            </a:extLst>
          </p:cNvPr>
          <p:cNvSpPr txBox="1">
            <a:spLocks/>
          </p:cNvSpPr>
          <p:nvPr/>
        </p:nvSpPr>
        <p:spPr>
          <a:xfrm>
            <a:off x="656407" y="568749"/>
            <a:ext cx="10707189" cy="8766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chemeClr val="accent1">
                    <a:lumMod val="75000"/>
                  </a:schemeClr>
                </a:solidFill>
                <a:latin typeface="Century Gothic" panose="020B0502020202020204" pitchFamily="34" charset="0"/>
              </a:rPr>
              <a:t>Required Supporting Documentation</a:t>
            </a:r>
          </a:p>
        </p:txBody>
      </p:sp>
      <p:sp>
        <p:nvSpPr>
          <p:cNvPr id="6" name="Content Placeholder 2">
            <a:extLst>
              <a:ext uri="{FF2B5EF4-FFF2-40B4-BE49-F238E27FC236}">
                <a16:creationId xmlns:a16="http://schemas.microsoft.com/office/drawing/2014/main" id="{A89D66B3-D2ED-4528-A0D3-6007C404DFB9}"/>
              </a:ext>
            </a:extLst>
          </p:cNvPr>
          <p:cNvSpPr txBox="1">
            <a:spLocks/>
          </p:cNvSpPr>
          <p:nvPr/>
        </p:nvSpPr>
        <p:spPr>
          <a:xfrm>
            <a:off x="1015306" y="2519939"/>
            <a:ext cx="10396023" cy="2978803"/>
          </a:xfrm>
          <a:prstGeom prst="rect">
            <a:avLst/>
          </a:prstGeom>
        </p:spPr>
        <p:txBody>
          <a:bodyP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000" dirty="0">
                <a:solidFill>
                  <a:srgbClr val="000000"/>
                </a:solidFill>
                <a:latin typeface="+mj-lt"/>
              </a:rPr>
              <a:t>Includes a summary of the contents of the submission, i.e., report from facility or its governing institution, letter from qualified administrator stating count and date of count, other reports, etc.</a:t>
            </a:r>
          </a:p>
          <a:p>
            <a:r>
              <a:rPr lang="en-US" sz="3000" dirty="0">
                <a:solidFill>
                  <a:srgbClr val="000000"/>
                </a:solidFill>
                <a:latin typeface="+mj-lt"/>
              </a:rPr>
              <a:t>Provides as much detail as possible about the group quarters count discrepancy to assist the Census Bureau with its research of the GU’s case.  </a:t>
            </a:r>
          </a:p>
          <a:p>
            <a:r>
              <a:rPr lang="en-US" sz="3000" dirty="0">
                <a:solidFill>
                  <a:srgbClr val="000000"/>
                </a:solidFill>
                <a:latin typeface="+mj-lt"/>
              </a:rPr>
              <a:t>Discusses and certifies the accuracy and validity of the source materials used to prepare the case by including information on the creation date/timeframe, usual use, and maintenance cycle. </a:t>
            </a:r>
          </a:p>
          <a:p>
            <a:endParaRPr lang="en-US" sz="2400" dirty="0">
              <a:latin typeface="+mj-lt"/>
            </a:endParaRPr>
          </a:p>
        </p:txBody>
      </p:sp>
      <p:sp>
        <p:nvSpPr>
          <p:cNvPr id="7" name="Title 1">
            <a:extLst>
              <a:ext uri="{FF2B5EF4-FFF2-40B4-BE49-F238E27FC236}">
                <a16:creationId xmlns:a16="http://schemas.microsoft.com/office/drawing/2014/main" id="{44A64BA2-025F-4289-AD96-2A67E96637FF}"/>
              </a:ext>
            </a:extLst>
          </p:cNvPr>
          <p:cNvSpPr txBox="1">
            <a:spLocks/>
          </p:cNvSpPr>
          <p:nvPr/>
        </p:nvSpPr>
        <p:spPr bwMode="gray">
          <a:xfrm>
            <a:off x="656407" y="1682172"/>
            <a:ext cx="10879186"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i="0" dirty="0">
                <a:solidFill>
                  <a:srgbClr val="000000"/>
                </a:solidFill>
                <a:effectLst/>
              </a:rPr>
              <a:t>Written correspondence </a:t>
            </a:r>
            <a:r>
              <a:rPr lang="en-US" sz="2800" dirty="0">
                <a:solidFill>
                  <a:srgbClr val="000000"/>
                </a:solidFill>
              </a:rPr>
              <a:t>from </a:t>
            </a:r>
            <a:r>
              <a:rPr lang="en-US" sz="2800" i="0" dirty="0">
                <a:solidFill>
                  <a:srgbClr val="000000"/>
                </a:solidFill>
                <a:effectLst/>
              </a:rPr>
              <a:t>the </a:t>
            </a:r>
            <a:r>
              <a:rPr lang="en-US" sz="2800" dirty="0">
                <a:solidFill>
                  <a:srgbClr val="000000"/>
                </a:solidFill>
              </a:rPr>
              <a:t>highest</a:t>
            </a:r>
            <a:r>
              <a:rPr lang="en-US" sz="2800" i="0" dirty="0">
                <a:solidFill>
                  <a:srgbClr val="000000"/>
                </a:solidFill>
                <a:effectLst/>
              </a:rPr>
              <a:t> elected or appointed official, or their designated representative, that: </a:t>
            </a:r>
            <a:endParaRPr lang="en-US" sz="2400" dirty="0">
              <a:solidFill>
                <a:schemeClr val="tx1"/>
              </a:solidFill>
            </a:endParaRPr>
          </a:p>
        </p:txBody>
      </p:sp>
      <p:sp>
        <p:nvSpPr>
          <p:cNvPr id="9" name="TextBox 8">
            <a:extLst>
              <a:ext uri="{FF2B5EF4-FFF2-40B4-BE49-F238E27FC236}">
                <a16:creationId xmlns:a16="http://schemas.microsoft.com/office/drawing/2014/main" id="{1953AB30-08B0-471F-ABE5-E8BED44CC69D}"/>
              </a:ext>
            </a:extLst>
          </p:cNvPr>
          <p:cNvSpPr txBox="1"/>
          <p:nvPr/>
        </p:nvSpPr>
        <p:spPr>
          <a:xfrm>
            <a:off x="9781890" y="6122357"/>
            <a:ext cx="237964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Connect with us </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 uscensusbureau</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spTree>
    <p:extLst>
      <p:ext uri="{BB962C8B-B14F-4D97-AF65-F5344CB8AC3E}">
        <p14:creationId xmlns:p14="http://schemas.microsoft.com/office/powerpoint/2010/main" val="668387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211410D-39CA-43C1-926F-D62A7BE17592}"/>
              </a:ext>
            </a:extLst>
          </p:cNvPr>
          <p:cNvPicPr>
            <a:picLocks noChangeAspect="1"/>
          </p:cNvPicPr>
          <p:nvPr/>
        </p:nvPicPr>
        <p:blipFill>
          <a:blip r:embed="rId2"/>
          <a:stretch>
            <a:fillRect/>
          </a:stretch>
        </p:blipFill>
        <p:spPr>
          <a:xfrm>
            <a:off x="462708" y="5838034"/>
            <a:ext cx="1615580" cy="1030313"/>
          </a:xfrm>
          <a:prstGeom prst="rect">
            <a:avLst/>
          </a:prstGeom>
        </p:spPr>
      </p:pic>
      <p:pic>
        <p:nvPicPr>
          <p:cNvPr id="2" name="Picture 1">
            <a:extLst>
              <a:ext uri="{FF2B5EF4-FFF2-40B4-BE49-F238E27FC236}">
                <a16:creationId xmlns:a16="http://schemas.microsoft.com/office/drawing/2014/main" id="{181BD541-BBBA-40A7-9033-A0D52406BEFA}"/>
              </a:ext>
            </a:extLst>
          </p:cNvPr>
          <p:cNvPicPr>
            <a:picLocks noChangeAspect="1"/>
          </p:cNvPicPr>
          <p:nvPr/>
        </p:nvPicPr>
        <p:blipFill>
          <a:blip r:embed="rId3"/>
          <a:stretch>
            <a:fillRect/>
          </a:stretch>
        </p:blipFill>
        <p:spPr>
          <a:xfrm>
            <a:off x="-5159" y="591"/>
            <a:ext cx="12192000" cy="6875223"/>
          </a:xfrm>
          <a:prstGeom prst="rect">
            <a:avLst/>
          </a:prstGeom>
        </p:spPr>
      </p:pic>
      <p:sp>
        <p:nvSpPr>
          <p:cNvPr id="5" name="Title 1">
            <a:extLst>
              <a:ext uri="{FF2B5EF4-FFF2-40B4-BE49-F238E27FC236}">
                <a16:creationId xmlns:a16="http://schemas.microsoft.com/office/drawing/2014/main" id="{2D13C753-68F5-44FB-9B05-5E1FE0861FCF}"/>
              </a:ext>
            </a:extLst>
          </p:cNvPr>
          <p:cNvSpPr txBox="1">
            <a:spLocks/>
          </p:cNvSpPr>
          <p:nvPr/>
        </p:nvSpPr>
        <p:spPr>
          <a:xfrm>
            <a:off x="656407" y="568749"/>
            <a:ext cx="10707189" cy="87663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chemeClr val="accent1">
                    <a:lumMod val="75000"/>
                  </a:schemeClr>
                </a:solidFill>
                <a:latin typeface="Century Gothic" panose="020B0502020202020204" pitchFamily="34" charset="0"/>
              </a:rPr>
              <a:t>Required Supporting Documentation</a:t>
            </a:r>
          </a:p>
        </p:txBody>
      </p:sp>
      <p:sp>
        <p:nvSpPr>
          <p:cNvPr id="9" name="Content Placeholder 2">
            <a:extLst>
              <a:ext uri="{FF2B5EF4-FFF2-40B4-BE49-F238E27FC236}">
                <a16:creationId xmlns:a16="http://schemas.microsoft.com/office/drawing/2014/main" id="{16777844-F27F-4F42-9163-DEF438F03EE2}"/>
              </a:ext>
            </a:extLst>
          </p:cNvPr>
          <p:cNvSpPr txBox="1">
            <a:spLocks/>
          </p:cNvSpPr>
          <p:nvPr/>
        </p:nvSpPr>
        <p:spPr>
          <a:xfrm>
            <a:off x="549426" y="1404446"/>
            <a:ext cx="10054152" cy="4575411"/>
          </a:xfrm>
          <a:prstGeom prst="rect">
            <a:avLst/>
          </a:prstGeom>
        </p:spPr>
        <p:txBody>
          <a:bodyPr vert="horz" lIns="91440" tIns="45720" rIns="91440" bIns="45720" rtlCol="0">
            <a:normAutofit fontScale="92500" lnSpcReduction="10000"/>
          </a:bodyPr>
          <a:lstStyle>
            <a:lvl1pPr marL="0" indent="0" algn="l" defTabSz="914400" rtl="0" eaLnBrk="1" latinLnBrk="0" hangingPunct="1">
              <a:lnSpc>
                <a:spcPct val="100000"/>
              </a:lnSpc>
              <a:spcBef>
                <a:spcPts val="1000"/>
              </a:spcBef>
              <a:buFont typeface="Arial" panose="020B0604020202020204" pitchFamily="34" charset="0"/>
              <a:buNone/>
              <a:defRPr sz="1800" b="1" kern="1200" spc="-20" baseline="0">
                <a:solidFill>
                  <a:schemeClr val="tx1"/>
                </a:solidFill>
                <a:latin typeface="Century Gothic" panose="020B0502020202020204" pitchFamily="34" charset="0"/>
                <a:ea typeface="+mn-ea"/>
                <a:cs typeface="+mn-cs"/>
              </a:defRPr>
            </a:lvl1pPr>
            <a:lvl2pPr marL="0" indent="0" algn="l" defTabSz="914400" rtl="0" eaLnBrk="1" latinLnBrk="0" hangingPunct="1">
              <a:lnSpc>
                <a:spcPct val="100000"/>
              </a:lnSpc>
              <a:spcBef>
                <a:spcPts val="2600"/>
              </a:spcBef>
              <a:buFont typeface="Arial" panose="020B0604020202020204" pitchFamily="34" charset="0"/>
              <a:buNone/>
              <a:defRPr sz="1300" kern="1200" spc="-20" baseline="0">
                <a:solidFill>
                  <a:schemeClr val="tx1"/>
                </a:solidFill>
                <a:latin typeface="Calibri" panose="020F0502020204030204" pitchFamily="34" charset="0"/>
                <a:ea typeface="+mn-ea"/>
                <a:cs typeface="Calibri" panose="020F0502020204030204" pitchFamily="34" charset="0"/>
              </a:defRPr>
            </a:lvl2pPr>
            <a:lvl3pPr marL="171450" indent="-171450" algn="l" defTabSz="914400" rtl="0" eaLnBrk="1" latinLnBrk="0" hangingPunct="1">
              <a:lnSpc>
                <a:spcPct val="100000"/>
              </a:lnSpc>
              <a:spcBef>
                <a:spcPts val="1200"/>
              </a:spcBef>
              <a:buFont typeface="Arial" panose="020B0604020202020204" pitchFamily="34" charset="0"/>
              <a:buChar char="•"/>
              <a:defRPr sz="1200" kern="1200" spc="-20" baseline="0">
                <a:solidFill>
                  <a:schemeClr val="tx1"/>
                </a:solidFill>
                <a:latin typeface="Calibri" panose="020F0502020204030204" pitchFamily="34" charset="0"/>
                <a:ea typeface="+mn-ea"/>
                <a:cs typeface="Calibri" panose="020F0502020204030204" pitchFamily="34" charset="0"/>
              </a:defRPr>
            </a:lvl3pPr>
            <a:lvl4pPr marL="342900" indent="-171450" algn="l" defTabSz="914400" rtl="0" eaLnBrk="1" latinLnBrk="0" hangingPunct="1">
              <a:lnSpc>
                <a:spcPct val="100000"/>
              </a:lnSpc>
              <a:spcBef>
                <a:spcPts val="600"/>
              </a:spcBef>
              <a:buFont typeface="Arial" panose="020B0604020202020204" pitchFamily="34" charset="0"/>
              <a:buChar char="‒"/>
              <a:defRPr sz="1100" kern="1200" spc="-20" baseline="0">
                <a:solidFill>
                  <a:schemeClr val="tx1"/>
                </a:solidFill>
                <a:latin typeface="Calibri" panose="020F0502020204030204" pitchFamily="34" charset="0"/>
                <a:ea typeface="+mn-ea"/>
                <a:cs typeface="Calibri" panose="020F0502020204030204" pitchFamily="34" charset="0"/>
              </a:defRPr>
            </a:lvl4pPr>
            <a:lvl5pPr marL="571500" indent="-228600" algn="l" defTabSz="914400" rtl="0" eaLnBrk="1" latinLnBrk="0" hangingPunct="1">
              <a:lnSpc>
                <a:spcPct val="100000"/>
              </a:lnSpc>
              <a:spcBef>
                <a:spcPts val="200"/>
              </a:spcBef>
              <a:buFont typeface="Arial" panose="020B0604020202020204" pitchFamily="34" charset="0"/>
              <a:buChar char="•"/>
              <a:defRPr sz="1000" kern="1200" spc="-20" baseline="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2400" b="0" i="0" u="none" strike="noStrike" kern="1200" cap="none" spc="-20" normalizeH="0" baseline="0" noProof="0" dirty="0">
                <a:ln>
                  <a:noFill/>
                </a:ln>
                <a:solidFill>
                  <a:srgbClr val="000000"/>
                </a:solidFill>
                <a:effectLst/>
                <a:uLnTx/>
                <a:uFillTx/>
                <a:latin typeface="+mj-lt"/>
                <a:ea typeface="+mn-ea"/>
                <a:cs typeface="+mn-cs"/>
              </a:rPr>
              <a:t>Source(s) to revise the group quarters population count must include the address as of April 1, 2020. </a:t>
            </a:r>
          </a:p>
          <a:p>
            <a:pPr marL="285750" marR="0" lvl="0" indent="-28575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2400" b="0" i="0" u="none" strike="noStrike" kern="1200" cap="none" spc="-20" normalizeH="0" baseline="0" noProof="0" dirty="0">
                <a:ln>
                  <a:noFill/>
                </a:ln>
                <a:effectLst/>
                <a:uLnTx/>
                <a:uFillTx/>
                <a:latin typeface="+mj-lt"/>
                <a:ea typeface="+mn-ea"/>
                <a:cs typeface="+mn-cs"/>
              </a:rPr>
              <a:t>Documentation must demonstrate the address</a:t>
            </a:r>
            <a:r>
              <a:rPr kumimoji="0" lang="en-US" sz="2400" b="0" i="0" u="none" kern="1200" cap="none" spc="-20" normalizeH="0" baseline="0" noProof="0" dirty="0">
                <a:ln>
                  <a:noFill/>
                </a:ln>
                <a:effectLst/>
                <a:uLnTx/>
                <a:uFillTx/>
                <a:latin typeface="+mj-lt"/>
                <a:ea typeface="+mn-ea"/>
                <a:cs typeface="+mn-cs"/>
              </a:rPr>
              <a:t> </a:t>
            </a:r>
            <a:r>
              <a:rPr lang="en-US" sz="2400" b="0" dirty="0">
                <a:latin typeface="+mj-lt"/>
              </a:rPr>
              <a:t>existed and was available for occupancy</a:t>
            </a:r>
            <a:r>
              <a:rPr kumimoji="0" lang="en-US" sz="2400" b="0" i="0" u="none" strike="noStrike" kern="1200" cap="none" spc="-20" normalizeH="0" baseline="0" noProof="0" dirty="0">
                <a:ln>
                  <a:noFill/>
                </a:ln>
                <a:effectLst/>
                <a:uLnTx/>
                <a:uFillTx/>
                <a:latin typeface="+mj-lt"/>
                <a:ea typeface="+mn-ea"/>
                <a:cs typeface="+mn-cs"/>
              </a:rPr>
              <a:t> on April 1, 2020.</a:t>
            </a:r>
          </a:p>
          <a:p>
            <a:pPr marL="285750" marR="0" lvl="0" indent="-28575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2400" b="0" i="0" u="none" kern="1200" cap="none" spc="-20" normalizeH="0" baseline="0" noProof="0" dirty="0">
                <a:ln>
                  <a:noFill/>
                </a:ln>
                <a:effectLst/>
                <a:uLnTx/>
                <a:uFillTx/>
                <a:latin typeface="+mj-lt"/>
                <a:ea typeface="+mn-ea"/>
                <a:cs typeface="+mn-cs"/>
              </a:rPr>
              <a:t>Confirm</a:t>
            </a:r>
            <a:r>
              <a:rPr lang="en-US" sz="2400" b="0" dirty="0">
                <a:latin typeface="+mj-lt"/>
              </a:rPr>
              <a:t> </a:t>
            </a:r>
            <a:r>
              <a:rPr kumimoji="0" lang="en-US" sz="2400" b="0" i="0" u="none" kern="1200" cap="none" spc="-20" normalizeH="0" baseline="0" noProof="0" dirty="0">
                <a:ln>
                  <a:noFill/>
                </a:ln>
                <a:effectLst/>
                <a:uLnTx/>
                <a:uFillTx/>
                <a:latin typeface="+mj-lt"/>
                <a:ea typeface="+mn-ea"/>
                <a:cs typeface="+mn-cs"/>
              </a:rPr>
              <a:t>that</a:t>
            </a:r>
            <a:r>
              <a:rPr kumimoji="0" lang="en-US" sz="2400" b="0" i="0" u="none" strike="noStrike" kern="1200" cap="none" spc="-20" normalizeH="0" baseline="0" noProof="0" dirty="0">
                <a:ln>
                  <a:noFill/>
                </a:ln>
                <a:effectLst/>
                <a:uLnTx/>
                <a:uFillTx/>
                <a:latin typeface="+mj-lt"/>
                <a:ea typeface="+mn-ea"/>
                <a:cs typeface="+mn-cs"/>
              </a:rPr>
              <a:t> the updated </a:t>
            </a:r>
            <a:r>
              <a:rPr kumimoji="0" lang="en-US" sz="2400" b="0" i="0" u="sng" strike="noStrike" kern="1200" cap="none" spc="-20" normalizeH="0" baseline="0" noProof="0" dirty="0">
                <a:ln>
                  <a:noFill/>
                </a:ln>
                <a:effectLst/>
                <a:uLnTx/>
                <a:uFillTx/>
                <a:latin typeface="+mj-lt"/>
                <a:ea typeface="+mn-ea"/>
                <a:cs typeface="+mn-cs"/>
              </a:rPr>
              <a:t>count information </a:t>
            </a:r>
            <a:r>
              <a:rPr kumimoji="0" lang="en-US" sz="2400" b="0" i="0" u="none" strike="noStrike" kern="1200" cap="none" spc="-20" normalizeH="0" baseline="0" noProof="0" dirty="0">
                <a:ln>
                  <a:noFill/>
                </a:ln>
                <a:effectLst/>
                <a:uLnTx/>
                <a:uFillTx/>
                <a:latin typeface="+mj-lt"/>
                <a:ea typeface="+mn-ea"/>
                <a:cs typeface="+mn-cs"/>
              </a:rPr>
              <a:t>includes </a:t>
            </a:r>
            <a:r>
              <a:rPr kumimoji="0" lang="en-US" sz="2400" b="0" i="0" u="none" strike="noStrike" kern="1200" cap="none" spc="-20" normalizeH="0" baseline="0" noProof="0" dirty="0">
                <a:ln>
                  <a:noFill/>
                </a:ln>
                <a:solidFill>
                  <a:srgbClr val="000000"/>
                </a:solidFill>
                <a:effectLst/>
                <a:uLnTx/>
                <a:uFillTx/>
                <a:latin typeface="+mj-lt"/>
                <a:ea typeface="+mn-ea"/>
                <a:cs typeface="+mn-cs"/>
              </a:rPr>
              <a:t>only group </a:t>
            </a:r>
            <a:r>
              <a:rPr kumimoji="0" lang="en-US" sz="2400" b="0" i="0" u="none" kern="1200" cap="none" spc="-20" normalizeH="0" baseline="0" noProof="0" dirty="0">
                <a:ln>
                  <a:noFill/>
                </a:ln>
                <a:solidFill>
                  <a:srgbClr val="000000"/>
                </a:solidFill>
                <a:effectLst/>
                <a:uLnTx/>
                <a:uFillTx/>
                <a:latin typeface="+mj-lt"/>
                <a:ea typeface="+mn-ea"/>
                <a:cs typeface="+mn-cs"/>
              </a:rPr>
              <a:t>quarter</a:t>
            </a:r>
            <a:r>
              <a:rPr kumimoji="0" lang="en-US" sz="2400" b="0" i="0" u="none" kern="1200" cap="none" spc="-20" normalizeH="0" baseline="0" noProof="0" dirty="0">
                <a:ln>
                  <a:noFill/>
                </a:ln>
                <a:solidFill>
                  <a:srgbClr val="FF0000"/>
                </a:solidFill>
                <a:effectLst/>
                <a:uLnTx/>
                <a:uFillTx/>
                <a:latin typeface="+mj-lt"/>
                <a:ea typeface="+mn-ea"/>
                <a:cs typeface="+mn-cs"/>
              </a:rPr>
              <a:t> </a:t>
            </a:r>
            <a:r>
              <a:rPr kumimoji="0" lang="en-US" sz="2400" b="0" i="0" u="none" kern="1200" cap="none" spc="-20" normalizeH="0" baseline="0" noProof="0" dirty="0">
                <a:ln>
                  <a:noFill/>
                </a:ln>
                <a:solidFill>
                  <a:srgbClr val="000000"/>
                </a:solidFill>
                <a:effectLst/>
                <a:uLnTx/>
                <a:uFillTx/>
                <a:latin typeface="+mj-lt"/>
                <a:ea typeface="+mn-ea"/>
                <a:cs typeface="+mn-cs"/>
              </a:rPr>
              <a:t>addresses</a:t>
            </a:r>
            <a:r>
              <a:rPr kumimoji="0" lang="en-US" sz="2400" b="0" i="0" u="none" strike="noStrike" kern="1200" cap="none" spc="-20" normalizeH="0" baseline="0" noProof="0" dirty="0">
                <a:ln>
                  <a:noFill/>
                </a:ln>
                <a:solidFill>
                  <a:srgbClr val="000000"/>
                </a:solidFill>
                <a:effectLst/>
                <a:uLnTx/>
                <a:uFillTx/>
                <a:latin typeface="+mj-lt"/>
                <a:ea typeface="+mn-ea"/>
                <a:cs typeface="+mn-cs"/>
              </a:rPr>
              <a:t> that existed and were available for occupancy on April 1, 2020. </a:t>
            </a:r>
          </a:p>
          <a:p>
            <a:pPr marL="285750" marR="0" lvl="0" indent="-28575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en-US" sz="2400" b="0" dirty="0">
                <a:solidFill>
                  <a:srgbClr val="000000"/>
                </a:solidFill>
                <a:latin typeface="+mj-lt"/>
              </a:rPr>
              <a:t>Consider inclusion of documentation such as: </a:t>
            </a:r>
          </a:p>
          <a:p>
            <a:pPr marL="628650" lvl="3" indent="-285750">
              <a:spcBef>
                <a:spcPts val="1000"/>
              </a:spcBef>
              <a:defRPr/>
            </a:pPr>
            <a:r>
              <a:rPr lang="en-US" sz="2200" b="0" i="0" dirty="0">
                <a:solidFill>
                  <a:srgbClr val="000000"/>
                </a:solidFill>
                <a:effectLst/>
                <a:latin typeface="+mj-lt"/>
              </a:rPr>
              <a:t>Official reports from a licensing agency, funding </a:t>
            </a:r>
            <a:r>
              <a:rPr lang="en-US" sz="2200" dirty="0">
                <a:solidFill>
                  <a:srgbClr val="000000"/>
                </a:solidFill>
                <a:latin typeface="+mj-lt"/>
              </a:rPr>
              <a:t>a</a:t>
            </a:r>
            <a:r>
              <a:rPr lang="en-US" sz="2200" b="0" i="0" dirty="0">
                <a:solidFill>
                  <a:srgbClr val="000000"/>
                </a:solidFill>
                <a:effectLst/>
                <a:latin typeface="+mj-lt"/>
              </a:rPr>
              <a:t>gency, facility, or its governing institution.</a:t>
            </a:r>
          </a:p>
          <a:p>
            <a:pPr marL="628650" lvl="3" indent="-285750">
              <a:spcBef>
                <a:spcPts val="1000"/>
              </a:spcBef>
              <a:defRPr/>
            </a:pPr>
            <a:r>
              <a:rPr lang="en-US" sz="2200" dirty="0">
                <a:solidFill>
                  <a:srgbClr val="000000"/>
                </a:solidFill>
                <a:latin typeface="+mj-lt"/>
              </a:rPr>
              <a:t>Letter from qualified administrator stating count and date of count. </a:t>
            </a:r>
          </a:p>
          <a:p>
            <a:pPr marL="628650" lvl="3" indent="-285750">
              <a:spcBef>
                <a:spcPts val="1000"/>
              </a:spcBef>
              <a:defRPr/>
            </a:pPr>
            <a:r>
              <a:rPr lang="en-US" sz="2200" dirty="0">
                <a:solidFill>
                  <a:srgbClr val="000000"/>
                </a:solidFill>
                <a:latin typeface="+mj-lt"/>
              </a:rPr>
              <a:t>Other Reports. </a:t>
            </a:r>
            <a:endParaRPr kumimoji="0" lang="en-US" sz="2200" b="0" i="0" u="none" strike="noStrike" kern="1200" cap="none" spc="-20" normalizeH="0" baseline="0" noProof="0" dirty="0">
              <a:ln>
                <a:noFill/>
              </a:ln>
              <a:solidFill>
                <a:srgbClr val="000000"/>
              </a:solidFill>
              <a:effectLst/>
              <a:uLnTx/>
              <a:uFillTx/>
              <a:latin typeface="+mj-lt"/>
              <a:ea typeface="+mn-ea"/>
              <a:cs typeface="+mn-cs"/>
            </a:endParaRPr>
          </a:p>
          <a:p>
            <a:pPr marL="285750" marR="0" lvl="0" indent="-28575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2400" b="0" i="0" u="none" strike="noStrike" kern="1200" cap="none" spc="-20" normalizeH="0" baseline="0" noProof="0" dirty="0">
                <a:ln>
                  <a:noFill/>
                </a:ln>
                <a:solidFill>
                  <a:srgbClr val="000000"/>
                </a:solidFill>
                <a:effectLst/>
                <a:uLnTx/>
                <a:uFillTx/>
                <a:latin typeface="+mj-lt"/>
                <a:ea typeface="+mn-ea"/>
                <a:cs typeface="+mn-cs"/>
              </a:rPr>
              <a:t>When applicable, specify additional information such as whether the group quarters are all male or female</a:t>
            </a:r>
            <a:r>
              <a:rPr kumimoji="0" lang="en-US" sz="2400" b="1" i="0" u="none" strike="noStrike" kern="1200" cap="none" spc="-20" normalizeH="0" baseline="0" noProof="0" dirty="0">
                <a:ln>
                  <a:noFill/>
                </a:ln>
                <a:solidFill>
                  <a:srgbClr val="000000"/>
                </a:solidFill>
                <a:effectLst/>
                <a:uLnTx/>
                <a:uFillTx/>
                <a:latin typeface="+mj-lt"/>
                <a:ea typeface="+mn-ea"/>
                <a:cs typeface="+mn-cs"/>
              </a:rPr>
              <a:t>.</a:t>
            </a:r>
          </a:p>
          <a:p>
            <a:pPr marL="628650" lvl="3" indent="-285750">
              <a:spcBef>
                <a:spcPts val="1000"/>
              </a:spcBef>
              <a:defRPr/>
            </a:pPr>
            <a:endParaRPr lang="en-US" sz="1700" b="0" i="0" dirty="0">
              <a:solidFill>
                <a:srgbClr val="000000"/>
              </a:solidFill>
              <a:effectLst/>
              <a:latin typeface="+mj-lt"/>
            </a:endParaRPr>
          </a:p>
          <a:p>
            <a:pPr marL="628650" lvl="3" indent="-285750">
              <a:spcBef>
                <a:spcPts val="1000"/>
              </a:spcBef>
              <a:defRPr/>
            </a:pPr>
            <a:endParaRPr lang="en-US" sz="1700" b="0" dirty="0">
              <a:solidFill>
                <a:srgbClr val="000000"/>
              </a:solidFill>
              <a:latin typeface="+mj-lt"/>
            </a:endParaRPr>
          </a:p>
          <a:p>
            <a:pPr marL="457200" lvl="2" indent="-285750">
              <a:spcBef>
                <a:spcPts val="1000"/>
              </a:spcBef>
              <a:defRPr/>
            </a:pPr>
            <a:endParaRPr lang="en-US" sz="1800" b="0" dirty="0">
              <a:solidFill>
                <a:srgbClr val="000000"/>
              </a:solidFill>
              <a:latin typeface="+mj-lt"/>
            </a:endParaRPr>
          </a:p>
          <a:p>
            <a:pPr marL="285750" marR="0" lvl="0" indent="-28575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endParaRPr kumimoji="0" lang="en-US" sz="2400" b="1" i="0" u="none" strike="noStrike" kern="1200" cap="none" spc="-20" normalizeH="0" baseline="0" noProof="0" dirty="0">
              <a:ln>
                <a:noFill/>
              </a:ln>
              <a:solidFill>
                <a:srgbClr val="000000"/>
              </a:solidFill>
              <a:effectLst/>
              <a:uLnTx/>
              <a:uFillTx/>
              <a:latin typeface="+mj-lt"/>
              <a:ea typeface="+mn-ea"/>
              <a:cs typeface="+mn-cs"/>
            </a:endParaRPr>
          </a:p>
          <a:p>
            <a:pPr marL="285750" marR="0" lvl="0" indent="-28575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endParaRPr kumimoji="0" lang="en-US" sz="2400" b="1" i="0" u="none" strike="noStrike" kern="1200" cap="none" spc="-20" normalizeH="0" baseline="0" noProof="0" dirty="0">
              <a:ln>
                <a:noFill/>
              </a:ln>
              <a:solidFill>
                <a:srgbClr val="000000"/>
              </a:solidFill>
              <a:effectLst/>
              <a:uLnTx/>
              <a:uFillTx/>
              <a:latin typeface="+mj-lt"/>
              <a:ea typeface="+mn-ea"/>
              <a:cs typeface="+mn-cs"/>
            </a:endParaRPr>
          </a:p>
          <a:p>
            <a:pPr marR="0" lvl="0" algn="l" defTabSz="914400" rtl="0" eaLnBrk="1" fontAlgn="auto" latinLnBrk="0" hangingPunct="1">
              <a:lnSpc>
                <a:spcPct val="100000"/>
              </a:lnSpc>
              <a:spcBef>
                <a:spcPts val="1000"/>
              </a:spcBef>
              <a:spcAft>
                <a:spcPts val="0"/>
              </a:spcAft>
              <a:buClrTx/>
              <a:buSzTx/>
              <a:tabLst/>
              <a:defRPr/>
            </a:pPr>
            <a:endParaRPr kumimoji="0" lang="en-US" sz="2400" b="0" i="0" u="none" strike="noStrike" kern="1200" cap="none" spc="-20" normalizeH="0" baseline="0" noProof="0" dirty="0">
              <a:ln>
                <a:noFill/>
              </a:ln>
              <a:solidFill>
                <a:srgbClr val="000000"/>
              </a:solidFill>
              <a:effectLst/>
              <a:uLnTx/>
              <a:uFillTx/>
              <a:latin typeface="+mj-lt"/>
              <a:ea typeface="+mn-ea"/>
              <a:cs typeface="+mn-cs"/>
            </a:endParaRPr>
          </a:p>
          <a:p>
            <a:pPr marL="285750" marR="0" lvl="0" indent="-28575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endParaRPr kumimoji="0" lang="en-US" sz="2400" b="1" i="0" u="none" strike="noStrike" kern="1200" cap="none" spc="-20" normalizeH="0" baseline="0" noProof="0" dirty="0">
              <a:ln>
                <a:noFill/>
              </a:ln>
              <a:solidFill>
                <a:sysClr val="windowText" lastClr="000000"/>
              </a:solidFill>
              <a:effectLst/>
              <a:uLnTx/>
              <a:uFillTx/>
              <a:latin typeface="+mj-lt"/>
              <a:ea typeface="+mn-ea"/>
              <a:cs typeface="+mn-cs"/>
            </a:endParaRPr>
          </a:p>
        </p:txBody>
      </p:sp>
      <p:sp>
        <p:nvSpPr>
          <p:cNvPr id="11" name="TextBox 10">
            <a:extLst>
              <a:ext uri="{FF2B5EF4-FFF2-40B4-BE49-F238E27FC236}">
                <a16:creationId xmlns:a16="http://schemas.microsoft.com/office/drawing/2014/main" id="{88B27BB7-5263-4EEF-BC1F-8C8DAD653A21}"/>
              </a:ext>
            </a:extLst>
          </p:cNvPr>
          <p:cNvSpPr txBox="1"/>
          <p:nvPr/>
        </p:nvSpPr>
        <p:spPr>
          <a:xfrm>
            <a:off x="9781890" y="6122357"/>
            <a:ext cx="237964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Connect with us </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365F91"/>
                </a:solidFill>
                <a:effectLst/>
                <a:uLnTx/>
                <a:uFillTx/>
                <a:latin typeface="Calibri" panose="020F0502020204030204" pitchFamily="34" charset="0"/>
                <a:ea typeface="Calibri" panose="020F0502020204030204" pitchFamily="34" charset="0"/>
                <a:cs typeface="+mn-cs"/>
              </a:rPr>
              <a:t>@ uscensusbureau</a:t>
            </a: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spTree>
    <p:extLst>
      <p:ext uri="{BB962C8B-B14F-4D97-AF65-F5344CB8AC3E}">
        <p14:creationId xmlns:p14="http://schemas.microsoft.com/office/powerpoint/2010/main" val="21566411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1230</TotalTime>
  <Words>1307</Words>
  <Application>Microsoft Office PowerPoint</Application>
  <PresentationFormat>Widescreen</PresentationFormat>
  <Paragraphs>120</Paragraphs>
  <Slides>12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Century Gothic</vt:lpstr>
      <vt:lpstr>Gotham Book</vt:lpstr>
      <vt:lpstr>Office Theme</vt:lpstr>
      <vt:lpstr>2020 Census Post-Census Group Quarters Review (PCGQR)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Feedback on Case Status and Next Steps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Y Abraham (CENSUS/PPSI FED)</dc:creator>
  <cp:lastModifiedBy>Sonia G Collazo (CENSUS/DCMD FED)</cp:lastModifiedBy>
  <cp:revision>49</cp:revision>
  <cp:lastPrinted>2021-10-26T17:09:02Z</cp:lastPrinted>
  <dcterms:created xsi:type="dcterms:W3CDTF">2021-08-23T11:59:29Z</dcterms:created>
  <dcterms:modified xsi:type="dcterms:W3CDTF">2022-09-15T17:36:56Z</dcterms:modified>
</cp:coreProperties>
</file>